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74" r:id="rId3"/>
    <p:sldId id="283" r:id="rId4"/>
    <p:sldId id="275" r:id="rId5"/>
    <p:sldId id="271" r:id="rId6"/>
    <p:sldId id="265" r:id="rId7"/>
    <p:sldId id="276" r:id="rId8"/>
    <p:sldId id="272" r:id="rId9"/>
    <p:sldId id="261" r:id="rId10"/>
    <p:sldId id="269" r:id="rId11"/>
    <p:sldId id="266" r:id="rId12"/>
    <p:sldId id="262" r:id="rId13"/>
    <p:sldId id="273" r:id="rId14"/>
    <p:sldId id="263" r:id="rId15"/>
    <p:sldId id="277" r:id="rId16"/>
    <p:sldId id="264" r:id="rId17"/>
    <p:sldId id="278" r:id="rId18"/>
    <p:sldId id="282"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43" autoAdjust="0"/>
  </p:normalViewPr>
  <p:slideViewPr>
    <p:cSldViewPr>
      <p:cViewPr varScale="1">
        <p:scale>
          <a:sx n="78" d="100"/>
          <a:sy n="78" d="100"/>
        </p:scale>
        <p:origin x="159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1B549-5F84-42B7-86CC-3AD5865B8DA1}" type="datetimeFigureOut">
              <a:rPr lang="ru-RU" smtClean="0"/>
              <a:pPr/>
              <a:t>06.10.2025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74A49-EF60-42CB-872F-66BA276856F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0874A49-EF60-42CB-872F-66BA276856FC}"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pPr/>
              <a:t>10/6/2025</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10/6/2025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10/6/2025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pPr/>
              <a:t>10/6/2025</a:t>
            </a:fld>
            <a:endParaRPr lang="en-US"/>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pPr/>
              <a:t>10/6/2025</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10/6/2025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10/6/2025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pPr/>
              <a:t>10/6/2025</a:t>
            </a:fld>
            <a:endParaRPr lang="en-US"/>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10/6/2025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pPr/>
              <a:t>10/6/2025</a:t>
            </a:fld>
            <a:endParaRPr lang="en-US"/>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EAF463A-BC7C-46EE-9F1E-7F377CCA4891}" type="datetimeFigureOut">
              <a:rPr lang="en-US" smtClean="0"/>
              <a:pPr/>
              <a:t>10/6/2025</a:t>
            </a:fld>
            <a:endParaRPr lang="en-US"/>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pPr/>
              <a:t>10/6/2025</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1052736"/>
            <a:ext cx="6698704" cy="841626"/>
          </a:xfrm>
        </p:spPr>
        <p:txBody>
          <a:bodyPr>
            <a:normAutofit fontScale="90000"/>
          </a:bodyPr>
          <a:lstStyle/>
          <a:p>
            <a:pPr algn="ctr"/>
            <a:r>
              <a:rPr lang="ru-RU" dirty="0">
                <a:solidFill>
                  <a:schemeClr val="accent1">
                    <a:lumMod val="75000"/>
                  </a:schemeClr>
                </a:solidFill>
                <a:latin typeface="Comic Sans MS" panose="030F0702030302020204" pitchFamily="66" charset="0"/>
              </a:rPr>
              <a:t>Развитие регуляторных способностей </a:t>
            </a:r>
            <a:br>
              <a:rPr lang="ru-RU" dirty="0">
                <a:solidFill>
                  <a:schemeClr val="accent1">
                    <a:lumMod val="75000"/>
                  </a:schemeClr>
                </a:solidFill>
                <a:latin typeface="Comic Sans MS" panose="030F0702030302020204" pitchFamily="66" charset="0"/>
              </a:rPr>
            </a:br>
            <a:r>
              <a:rPr lang="ru-RU" dirty="0">
                <a:solidFill>
                  <a:schemeClr val="accent1">
                    <a:lumMod val="75000"/>
                  </a:schemeClr>
                </a:solidFill>
                <a:latin typeface="Comic Sans MS" panose="030F0702030302020204" pitchFamily="66" charset="0"/>
              </a:rPr>
              <a:t>у дошкольников</a:t>
            </a:r>
            <a:endParaRPr lang="ru-RU" dirty="0">
              <a:solidFill>
                <a:schemeClr val="accent1">
                  <a:lumMod val="75000"/>
                </a:schemeClr>
              </a:solidFill>
            </a:endParaRPr>
          </a:p>
        </p:txBody>
      </p:sp>
      <p:sp>
        <p:nvSpPr>
          <p:cNvPr id="3" name="Подзаголовок 2"/>
          <p:cNvSpPr>
            <a:spLocks noGrp="1"/>
          </p:cNvSpPr>
          <p:nvPr>
            <p:ph type="subTitle" idx="1"/>
          </p:nvPr>
        </p:nvSpPr>
        <p:spPr>
          <a:xfrm>
            <a:off x="2339752" y="0"/>
            <a:ext cx="6264696" cy="620688"/>
          </a:xfrm>
        </p:spPr>
        <p:txBody>
          <a:bodyPr>
            <a:normAutofit fontScale="92500" lnSpcReduction="20000"/>
          </a:bodyPr>
          <a:lstStyle/>
          <a:p>
            <a:pPr algn="ctr"/>
            <a:endParaRPr lang="ru-RU" dirty="0"/>
          </a:p>
          <a:p>
            <a:pPr algn="ctr"/>
            <a:r>
              <a:rPr lang="ru-RU" dirty="0"/>
              <a:t>Филиал №2 «Солнышко» МДОУ д/с «Родничок»</a:t>
            </a:r>
          </a:p>
          <a:p>
            <a:pPr algn="ctr"/>
            <a:endParaRPr lang="ru-RU" dirty="0"/>
          </a:p>
        </p:txBody>
      </p:sp>
      <p:pic>
        <p:nvPicPr>
          <p:cNvPr id="1026" name="Picture 2" descr="F:\Мои документы\Документы\Детский сад\Выступления\Игры с правилами\kisspng-child-vector-graphics-royalty-free-stock-illustrat-5c0c434c90f052.5026965515443075325937.jpg"/>
          <p:cNvPicPr>
            <a:picLocks noChangeAspect="1" noChangeArrowheads="1"/>
          </p:cNvPicPr>
          <p:nvPr/>
        </p:nvPicPr>
        <p:blipFill>
          <a:blip r:embed="rId2" cstate="print">
            <a:clrChange>
              <a:clrFrom>
                <a:srgbClr val="EEEEEE"/>
              </a:clrFrom>
              <a:clrTo>
                <a:srgbClr val="EEEEEE">
                  <a:alpha val="0"/>
                </a:srgbClr>
              </a:clrTo>
            </a:clrChange>
          </a:blip>
          <a:srcRect/>
          <a:stretch>
            <a:fillRect/>
          </a:stretch>
        </p:blipFill>
        <p:spPr bwMode="auto">
          <a:xfrm>
            <a:off x="3059832" y="2204863"/>
            <a:ext cx="4334808" cy="2880321"/>
          </a:xfrm>
          <a:prstGeom prst="rect">
            <a:avLst/>
          </a:prstGeom>
          <a:noFill/>
        </p:spPr>
      </p:pic>
      <p:sp>
        <p:nvSpPr>
          <p:cNvPr id="5" name="TextBox 4">
            <a:extLst>
              <a:ext uri="{FF2B5EF4-FFF2-40B4-BE49-F238E27FC236}">
                <a16:creationId xmlns:a16="http://schemas.microsoft.com/office/drawing/2014/main" id="{08C76E70-F8C9-7770-893F-190951781718}"/>
              </a:ext>
            </a:extLst>
          </p:cNvPr>
          <p:cNvSpPr txBox="1"/>
          <p:nvPr/>
        </p:nvSpPr>
        <p:spPr>
          <a:xfrm>
            <a:off x="5436096" y="5411330"/>
            <a:ext cx="3600400" cy="584775"/>
          </a:xfrm>
          <a:prstGeom prst="rect">
            <a:avLst/>
          </a:prstGeom>
          <a:noFill/>
        </p:spPr>
        <p:txBody>
          <a:bodyPr wrap="square">
            <a:spAutoFit/>
          </a:bodyPr>
          <a:lstStyle/>
          <a:p>
            <a:r>
              <a:rPr lang="ru-RU" sz="1600" dirty="0" err="1">
                <a:latin typeface="Comic Sans MS" panose="030F0702030302020204" pitchFamily="66" charset="0"/>
              </a:rPr>
              <a:t>Поготовила</a:t>
            </a:r>
            <a:r>
              <a:rPr lang="ru-RU" sz="1600" dirty="0">
                <a:latin typeface="Comic Sans MS" panose="030F0702030302020204" pitchFamily="66" charset="0"/>
              </a:rPr>
              <a:t>: педагог-психолог </a:t>
            </a:r>
            <a:r>
              <a:rPr lang="ru-RU" sz="1600" dirty="0" err="1">
                <a:latin typeface="Comic Sans MS" panose="030F0702030302020204" pitchFamily="66" charset="0"/>
              </a:rPr>
              <a:t>Диянкова</a:t>
            </a:r>
            <a:r>
              <a:rPr lang="ru-RU" sz="1600" dirty="0">
                <a:latin typeface="Comic Sans MS" panose="030F0702030302020204" pitchFamily="66" charset="0"/>
              </a:rPr>
              <a:t> Алена Владимировна</a:t>
            </a:r>
            <a:endParaRPr lang="ru-RU" sz="1600" dirty="0"/>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2162"/>
          </a:xfrm>
        </p:spPr>
        <p:txBody>
          <a:bodyPr>
            <a:normAutofit/>
          </a:bodyPr>
          <a:lstStyle/>
          <a:p>
            <a:pPr algn="ctr"/>
            <a:r>
              <a:rPr lang="ru-RU" sz="2800" b="1" dirty="0">
                <a:solidFill>
                  <a:schemeClr val="accent1">
                    <a:lumMod val="75000"/>
                  </a:schemeClr>
                </a:solidFill>
                <a:latin typeface="Comic Sans MS" panose="030F0702030302020204" pitchFamily="66" charset="0"/>
              </a:rPr>
              <a:t>Игра: «Считалочка-</a:t>
            </a:r>
            <a:r>
              <a:rPr lang="ru-RU" sz="2800" b="1" dirty="0" err="1">
                <a:solidFill>
                  <a:schemeClr val="accent1">
                    <a:lumMod val="75000"/>
                  </a:schemeClr>
                </a:solidFill>
                <a:latin typeface="Comic Sans MS" panose="030F0702030302020204" pitchFamily="66" charset="0"/>
              </a:rPr>
              <a:t>бормоталочка</a:t>
            </a:r>
            <a:r>
              <a:rPr lang="ru-RU" sz="2800" b="1" dirty="0">
                <a:solidFill>
                  <a:schemeClr val="accent1">
                    <a:lumMod val="75000"/>
                  </a:schemeClr>
                </a:solidFill>
                <a:latin typeface="Comic Sans MS" panose="030F0702030302020204" pitchFamily="66" charset="0"/>
              </a:rPr>
              <a:t>»</a:t>
            </a:r>
          </a:p>
        </p:txBody>
      </p:sp>
      <p:sp>
        <p:nvSpPr>
          <p:cNvPr id="3" name="Содержимое 2"/>
          <p:cNvSpPr>
            <a:spLocks noGrp="1"/>
          </p:cNvSpPr>
          <p:nvPr>
            <p:ph sz="quarter" idx="1"/>
          </p:nvPr>
        </p:nvSpPr>
        <p:spPr>
          <a:xfrm>
            <a:off x="457200" y="1124744"/>
            <a:ext cx="7467600" cy="5349208"/>
          </a:xfrm>
        </p:spPr>
        <p:txBody>
          <a:bodyPr/>
          <a:lstStyle/>
          <a:p>
            <a:pPr marL="0" lvl="0" indent="0">
              <a:buNone/>
            </a:pPr>
            <a:r>
              <a:rPr lang="ru-RU" sz="2000" b="1" dirty="0">
                <a:latin typeface="Comic Sans MS" panose="030F0702030302020204" pitchFamily="66" charset="0"/>
              </a:rPr>
              <a:t>Ход игры</a:t>
            </a:r>
            <a:r>
              <a:rPr lang="ru-RU" sz="2000" dirty="0">
                <a:latin typeface="Comic Sans MS" panose="030F0702030302020204" pitchFamily="66" charset="0"/>
              </a:rPr>
              <a:t>: </a:t>
            </a:r>
          </a:p>
          <a:p>
            <a:pPr marL="0" lvl="0" indent="0">
              <a:buNone/>
            </a:pPr>
            <a:r>
              <a:rPr lang="ru-RU" sz="2000" dirty="0">
                <a:latin typeface="Comic Sans MS" panose="030F0702030302020204" pitchFamily="66" charset="0"/>
              </a:rPr>
              <a:t>Произнеси фразу и замени слова хлопками.</a:t>
            </a:r>
          </a:p>
          <a:p>
            <a:pPr marL="0" lvl="0" indent="0">
              <a:buNone/>
            </a:pPr>
            <a:r>
              <a:rPr lang="ru-RU" sz="2000" dirty="0">
                <a:latin typeface="Comic Sans MS" panose="030F0702030302020204" pitchFamily="66" charset="0"/>
              </a:rPr>
              <a:t>Ехал Грека через реку.</a:t>
            </a:r>
          </a:p>
          <a:p>
            <a:pPr marL="0" lvl="0" indent="0">
              <a:buNone/>
            </a:pPr>
            <a:r>
              <a:rPr lang="ru-RU" sz="2000" dirty="0">
                <a:latin typeface="Comic Sans MS" panose="030F0702030302020204" pitchFamily="66" charset="0"/>
              </a:rPr>
              <a:t>Ехал Грека через (хлопок).</a:t>
            </a:r>
          </a:p>
          <a:p>
            <a:pPr marL="0" lvl="0" indent="0">
              <a:buNone/>
            </a:pPr>
            <a:r>
              <a:rPr lang="ru-RU" sz="2000" dirty="0">
                <a:latin typeface="Comic Sans MS" panose="030F0702030302020204" pitchFamily="66" charset="0"/>
              </a:rPr>
              <a:t>Ехал Грека (хлопок) (</a:t>
            </a:r>
            <a:r>
              <a:rPr lang="ru-RU" sz="2000" dirty="0" err="1">
                <a:latin typeface="Comic Sans MS" panose="030F0702030302020204" pitchFamily="66" charset="0"/>
              </a:rPr>
              <a:t>хлопок</a:t>
            </a:r>
            <a:r>
              <a:rPr lang="ru-RU" sz="2000" dirty="0">
                <a:latin typeface="Comic Sans MS" panose="030F0702030302020204" pitchFamily="66" charset="0"/>
              </a:rPr>
              <a:t>).</a:t>
            </a:r>
          </a:p>
          <a:p>
            <a:pPr marL="0" lvl="0" indent="0">
              <a:buNone/>
            </a:pPr>
            <a:r>
              <a:rPr lang="ru-RU" sz="2000" dirty="0">
                <a:latin typeface="Comic Sans MS" panose="030F0702030302020204" pitchFamily="66" charset="0"/>
              </a:rPr>
              <a:t>Ехал (хлопок) (хлопок) (хлопок).</a:t>
            </a:r>
          </a:p>
          <a:p>
            <a:pPr marL="0" lvl="0" indent="0">
              <a:buNone/>
            </a:pPr>
            <a:r>
              <a:rPr lang="ru-RU" sz="2000" dirty="0">
                <a:latin typeface="Comic Sans MS" panose="030F0702030302020204" pitchFamily="66" charset="0"/>
              </a:rPr>
              <a:t>(Хлопок) (хлопок) (хлопок) (хлопок).</a:t>
            </a:r>
          </a:p>
          <a:p>
            <a:endParaRPr lang="ru-RU" dirty="0"/>
          </a:p>
        </p:txBody>
      </p:sp>
      <p:pic>
        <p:nvPicPr>
          <p:cNvPr id="2050" name="Picture 2" descr="F:\Мои документы\Документы\Детский сад\Выступления\Игры с правилами\32.jpg"/>
          <p:cNvPicPr>
            <a:picLocks noChangeAspect="1" noChangeArrowheads="1"/>
          </p:cNvPicPr>
          <p:nvPr/>
        </p:nvPicPr>
        <p:blipFill>
          <a:blip r:embed="rId2" cstate="print"/>
          <a:srcRect l="2016" t="24845" b="3106"/>
          <a:stretch>
            <a:fillRect/>
          </a:stretch>
        </p:blipFill>
        <p:spPr bwMode="auto">
          <a:xfrm>
            <a:off x="2627784" y="4169823"/>
            <a:ext cx="3240360" cy="2413723"/>
          </a:xfrm>
          <a:prstGeom prst="rect">
            <a:avLst/>
          </a:prstGeom>
          <a:noFill/>
        </p:spPr>
      </p:pic>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87362"/>
          </a:xfrm>
        </p:spPr>
        <p:txBody>
          <a:bodyPr>
            <a:normAutofit fontScale="90000"/>
          </a:bodyPr>
          <a:lstStyle/>
          <a:p>
            <a:pPr algn="ctr"/>
            <a:r>
              <a:rPr lang="ru-RU" b="1" dirty="0">
                <a:solidFill>
                  <a:schemeClr val="accent1">
                    <a:lumMod val="75000"/>
                  </a:schemeClr>
                </a:solidFill>
                <a:latin typeface="Comic Sans MS" panose="030F0702030302020204" pitchFamily="66" charset="0"/>
              </a:rPr>
              <a:t>Игра: «Дирижер»</a:t>
            </a:r>
          </a:p>
        </p:txBody>
      </p:sp>
      <p:graphicFrame>
        <p:nvGraphicFramePr>
          <p:cNvPr id="4" name="Содержимое 3"/>
          <p:cNvGraphicFramePr>
            <a:graphicFrameLocks noGrp="1"/>
          </p:cNvGraphicFramePr>
          <p:nvPr>
            <p:ph sz="quarter" idx="1"/>
            <p:extLst>
              <p:ext uri="{D42A27DB-BD31-4B8C-83A1-F6EECF244321}">
                <p14:modId xmlns:p14="http://schemas.microsoft.com/office/powerpoint/2010/main" val="509691772"/>
              </p:ext>
            </p:extLst>
          </p:nvPr>
        </p:nvGraphicFramePr>
        <p:xfrm>
          <a:off x="457200" y="1124744"/>
          <a:ext cx="8077200" cy="2761456"/>
        </p:xfrm>
        <a:graphic>
          <a:graphicData uri="http://schemas.openxmlformats.org/drawingml/2006/table">
            <a:tbl>
              <a:tblPr firstRow="1" bandRow="1">
                <a:tableStyleId>{5940675A-B579-460E-94D1-54222C63F5DA}</a:tableStyleId>
              </a:tblPr>
              <a:tblGrid>
                <a:gridCol w="807720">
                  <a:extLst>
                    <a:ext uri="{9D8B030D-6E8A-4147-A177-3AD203B41FA5}">
                      <a16:colId xmlns:a16="http://schemas.microsoft.com/office/drawing/2014/main" val="20000"/>
                    </a:ext>
                  </a:extLst>
                </a:gridCol>
                <a:gridCol w="80772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807720">
                  <a:extLst>
                    <a:ext uri="{9D8B030D-6E8A-4147-A177-3AD203B41FA5}">
                      <a16:colId xmlns:a16="http://schemas.microsoft.com/office/drawing/2014/main" val="20003"/>
                    </a:ext>
                  </a:extLst>
                </a:gridCol>
                <a:gridCol w="807720">
                  <a:extLst>
                    <a:ext uri="{9D8B030D-6E8A-4147-A177-3AD203B41FA5}">
                      <a16:colId xmlns:a16="http://schemas.microsoft.com/office/drawing/2014/main" val="20004"/>
                    </a:ext>
                  </a:extLst>
                </a:gridCol>
                <a:gridCol w="807720">
                  <a:extLst>
                    <a:ext uri="{9D8B030D-6E8A-4147-A177-3AD203B41FA5}">
                      <a16:colId xmlns:a16="http://schemas.microsoft.com/office/drawing/2014/main" val="20005"/>
                    </a:ext>
                  </a:extLst>
                </a:gridCol>
                <a:gridCol w="807720">
                  <a:extLst>
                    <a:ext uri="{9D8B030D-6E8A-4147-A177-3AD203B41FA5}">
                      <a16:colId xmlns:a16="http://schemas.microsoft.com/office/drawing/2014/main" val="20006"/>
                    </a:ext>
                  </a:extLst>
                </a:gridCol>
                <a:gridCol w="807720">
                  <a:extLst>
                    <a:ext uri="{9D8B030D-6E8A-4147-A177-3AD203B41FA5}">
                      <a16:colId xmlns:a16="http://schemas.microsoft.com/office/drawing/2014/main" val="20007"/>
                    </a:ext>
                  </a:extLst>
                </a:gridCol>
                <a:gridCol w="807720">
                  <a:extLst>
                    <a:ext uri="{9D8B030D-6E8A-4147-A177-3AD203B41FA5}">
                      <a16:colId xmlns:a16="http://schemas.microsoft.com/office/drawing/2014/main" val="20008"/>
                    </a:ext>
                  </a:extLst>
                </a:gridCol>
                <a:gridCol w="807720">
                  <a:extLst>
                    <a:ext uri="{9D8B030D-6E8A-4147-A177-3AD203B41FA5}">
                      <a16:colId xmlns:a16="http://schemas.microsoft.com/office/drawing/2014/main" val="20009"/>
                    </a:ext>
                  </a:extLst>
                </a:gridCol>
              </a:tblGrid>
              <a:tr h="1380728">
                <a:tc>
                  <a:txBody>
                    <a:bodyPr/>
                    <a:lstStyle/>
                    <a:p>
                      <a:pPr algn="ctr"/>
                      <a:r>
                        <a:rPr lang="ru-RU" sz="4800" b="1" dirty="0"/>
                        <a:t>О</a:t>
                      </a:r>
                    </a:p>
                  </a:txBody>
                  <a:tcPr/>
                </a:tc>
                <a:tc>
                  <a:txBody>
                    <a:bodyPr/>
                    <a:lstStyle/>
                    <a:p>
                      <a:pPr algn="ctr"/>
                      <a:r>
                        <a:rPr lang="ru-RU" sz="4800" b="1" dirty="0"/>
                        <a:t>М</a:t>
                      </a:r>
                    </a:p>
                  </a:txBody>
                  <a:tcPr/>
                </a:tc>
                <a:tc>
                  <a:txBody>
                    <a:bodyPr/>
                    <a:lstStyle/>
                    <a:p>
                      <a:pPr algn="ctr"/>
                      <a:r>
                        <a:rPr lang="ru-RU" sz="4800" b="1" dirty="0"/>
                        <a:t>У</a:t>
                      </a:r>
                    </a:p>
                  </a:txBody>
                  <a:tcPr/>
                </a:tc>
                <a:tc>
                  <a:txBody>
                    <a:bodyPr/>
                    <a:lstStyle/>
                    <a:p>
                      <a:pPr algn="ctr"/>
                      <a:r>
                        <a:rPr lang="ru-RU" sz="4800" b="1" dirty="0"/>
                        <a:t>С</a:t>
                      </a:r>
                    </a:p>
                  </a:txBody>
                  <a:tcPr/>
                </a:tc>
                <a:tc>
                  <a:txBody>
                    <a:bodyPr/>
                    <a:lstStyle/>
                    <a:p>
                      <a:pPr algn="ctr"/>
                      <a:r>
                        <a:rPr lang="ru-RU" sz="4800" b="1" dirty="0"/>
                        <a:t>А</a:t>
                      </a:r>
                    </a:p>
                  </a:txBody>
                  <a:tcPr/>
                </a:tc>
                <a:tc>
                  <a:txBody>
                    <a:bodyPr/>
                    <a:lstStyle/>
                    <a:p>
                      <a:pPr algn="ctr"/>
                      <a:r>
                        <a:rPr lang="ru-RU" sz="4800" b="1" dirty="0"/>
                        <a:t>Р</a:t>
                      </a:r>
                    </a:p>
                  </a:txBody>
                  <a:tcPr/>
                </a:tc>
                <a:tc>
                  <a:txBody>
                    <a:bodyPr/>
                    <a:lstStyle/>
                    <a:p>
                      <a:pPr algn="ctr"/>
                      <a:r>
                        <a:rPr lang="ru-RU" sz="4800" b="1" dirty="0"/>
                        <a:t>И</a:t>
                      </a:r>
                    </a:p>
                  </a:txBody>
                  <a:tcPr/>
                </a:tc>
                <a:tc>
                  <a:txBody>
                    <a:bodyPr/>
                    <a:lstStyle/>
                    <a:p>
                      <a:pPr algn="ctr"/>
                      <a:r>
                        <a:rPr lang="ru-RU" sz="4800" b="1" dirty="0"/>
                        <a:t>Л</a:t>
                      </a:r>
                    </a:p>
                  </a:txBody>
                  <a:tcPr/>
                </a:tc>
                <a:tc>
                  <a:txBody>
                    <a:bodyPr/>
                    <a:lstStyle/>
                    <a:p>
                      <a:pPr algn="ctr"/>
                      <a:r>
                        <a:rPr lang="ru-RU" sz="4800" b="1" dirty="0"/>
                        <a:t>Ы</a:t>
                      </a:r>
                    </a:p>
                  </a:txBody>
                  <a:tcPr/>
                </a:tc>
                <a:tc>
                  <a:txBody>
                    <a:bodyPr/>
                    <a:lstStyle/>
                    <a:p>
                      <a:pPr algn="ctr"/>
                      <a:r>
                        <a:rPr lang="ru-RU" sz="4800" b="1" dirty="0"/>
                        <a:t>Н</a:t>
                      </a:r>
                    </a:p>
                  </a:txBody>
                  <a:tcPr/>
                </a:tc>
                <a:extLst>
                  <a:ext uri="{0D108BD9-81ED-4DB2-BD59-A6C34878D82A}">
                    <a16:rowId xmlns:a16="http://schemas.microsoft.com/office/drawing/2014/main" val="10000"/>
                  </a:ext>
                </a:extLst>
              </a:tr>
              <a:tr h="1380728">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tc>
                  <a:txBody>
                    <a:bodyPr/>
                    <a:lstStyle/>
                    <a:p>
                      <a:pPr algn="ctr"/>
                      <a:endParaRPr lang="ru-RU" b="1" dirty="0"/>
                    </a:p>
                  </a:txBody>
                  <a:tcPr/>
                </a:tc>
                <a:extLst>
                  <a:ext uri="{0D108BD9-81ED-4DB2-BD59-A6C34878D82A}">
                    <a16:rowId xmlns:a16="http://schemas.microsoft.com/office/drawing/2014/main" val="10001"/>
                  </a:ext>
                </a:extLst>
              </a:tr>
            </a:tbl>
          </a:graphicData>
        </a:graphic>
      </p:graphicFrame>
      <p:sp>
        <p:nvSpPr>
          <p:cNvPr id="12" name="Стрелка вправо 11"/>
          <p:cNvSpPr/>
          <p:nvPr/>
        </p:nvSpPr>
        <p:spPr>
          <a:xfrm rot="5400000">
            <a:off x="29718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5334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10800000">
            <a:off x="13716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16200000">
            <a:off x="21336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rot="10800000">
            <a:off x="38100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rot="16200000">
            <a:off x="45720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54102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rot="5400000">
            <a:off x="62484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a:off x="70104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rot="10800000">
            <a:off x="7848600" y="3200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28600" y="4114800"/>
            <a:ext cx="7924800" cy="1323439"/>
          </a:xfrm>
          <a:prstGeom prst="rect">
            <a:avLst/>
          </a:prstGeom>
        </p:spPr>
        <p:txBody>
          <a:bodyPr wrap="square">
            <a:spAutoFit/>
          </a:bodyPr>
          <a:lstStyle/>
          <a:p>
            <a:pPr algn="ctr"/>
            <a:r>
              <a:rPr lang="ru-RU" sz="2000" b="1" dirty="0">
                <a:latin typeface="Comic Sans MS" panose="030F0702030302020204" pitchFamily="66" charset="0"/>
              </a:rPr>
              <a:t>Ход игры: п</a:t>
            </a:r>
            <a:r>
              <a:rPr lang="ru-RU" sz="2000" dirty="0">
                <a:latin typeface="Comic Sans MS" panose="030F0702030302020204" pitchFamily="66" charset="0"/>
              </a:rPr>
              <a:t>роговорить каждую букву верхней строчки и одновременно выполнить определенной рукой (правой или левой) обозначенные действия. Упражнения выполняется слева направо, потом наоборот справа- налево. </a:t>
            </a:r>
          </a:p>
        </p:txBody>
      </p:sp>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chemeClr val="accent1">
                    <a:lumMod val="75000"/>
                  </a:schemeClr>
                </a:solidFill>
                <a:latin typeface="Comic Sans MS" panose="030F0702030302020204" pitchFamily="66" charset="0"/>
              </a:rPr>
              <a:t>Игры с переключением </a:t>
            </a:r>
            <a:br>
              <a:rPr lang="ru-RU" sz="2800" b="1" dirty="0">
                <a:solidFill>
                  <a:schemeClr val="accent1">
                    <a:lumMod val="75000"/>
                  </a:schemeClr>
                </a:solidFill>
                <a:latin typeface="Comic Sans MS" panose="030F0702030302020204" pitchFamily="66" charset="0"/>
              </a:rPr>
            </a:br>
            <a:r>
              <a:rPr lang="ru-RU" sz="2800" b="1" dirty="0">
                <a:solidFill>
                  <a:schemeClr val="accent1">
                    <a:lumMod val="75000"/>
                  </a:schemeClr>
                </a:solidFill>
                <a:latin typeface="Comic Sans MS" panose="030F0702030302020204" pitchFamily="66" charset="0"/>
              </a:rPr>
              <a:t>(со сменой правил действий):</a:t>
            </a:r>
          </a:p>
        </p:txBody>
      </p:sp>
      <p:sp>
        <p:nvSpPr>
          <p:cNvPr id="3" name="Содержимое 2"/>
          <p:cNvSpPr>
            <a:spLocks noGrp="1"/>
          </p:cNvSpPr>
          <p:nvPr>
            <p:ph sz="quarter" idx="1"/>
          </p:nvPr>
        </p:nvSpPr>
        <p:spPr/>
        <p:txBody>
          <a:bodyPr/>
          <a:lstStyle/>
          <a:p>
            <a:pPr>
              <a:buFont typeface="Wingdings" panose="05000000000000000000" pitchFamily="2" charset="2"/>
              <a:buChar char="ü"/>
            </a:pPr>
            <a:r>
              <a:rPr lang="ru-RU" sz="2000" dirty="0">
                <a:solidFill>
                  <a:schemeClr val="accent2">
                    <a:lumMod val="75000"/>
                  </a:schemeClr>
                </a:solidFill>
                <a:latin typeface="Comic Sans MS" panose="030F0702030302020204" pitchFamily="66" charset="0"/>
              </a:rPr>
              <a:t>«Зоопарк»</a:t>
            </a:r>
          </a:p>
          <a:p>
            <a:pPr>
              <a:buFont typeface="Wingdings" panose="05000000000000000000" pitchFamily="2" charset="2"/>
              <a:buChar char="ü"/>
            </a:pPr>
            <a:r>
              <a:rPr lang="ru-RU" sz="2000" dirty="0">
                <a:solidFill>
                  <a:schemeClr val="accent2">
                    <a:lumMod val="75000"/>
                  </a:schemeClr>
                </a:solidFill>
                <a:latin typeface="Comic Sans MS" panose="030F0702030302020204" pitchFamily="66" charset="0"/>
              </a:rPr>
              <a:t>«Карлики-великаны»</a:t>
            </a:r>
          </a:p>
          <a:p>
            <a:pPr>
              <a:buFont typeface="Wingdings" panose="05000000000000000000" pitchFamily="2" charset="2"/>
              <a:buChar char="ü"/>
            </a:pPr>
            <a:r>
              <a:rPr lang="ru-RU" sz="2000" dirty="0">
                <a:solidFill>
                  <a:schemeClr val="accent2">
                    <a:lumMod val="75000"/>
                  </a:schemeClr>
                </a:solidFill>
                <a:latin typeface="Comic Sans MS" panose="030F0702030302020204" pitchFamily="66" charset="0"/>
              </a:rPr>
              <a:t>«Костер»</a:t>
            </a:r>
          </a:p>
          <a:p>
            <a:pPr>
              <a:buFont typeface="Wingdings" panose="05000000000000000000" pitchFamily="2" charset="2"/>
              <a:buChar char="ü"/>
            </a:pPr>
            <a:r>
              <a:rPr lang="ru-RU" sz="2000" dirty="0">
                <a:solidFill>
                  <a:schemeClr val="accent2">
                    <a:lumMod val="75000"/>
                  </a:schemeClr>
                </a:solidFill>
                <a:latin typeface="Comic Sans MS" panose="030F0702030302020204" pitchFamily="66" charset="0"/>
              </a:rPr>
              <a:t>«Пол - потолок – нос»</a:t>
            </a:r>
          </a:p>
          <a:p>
            <a:pPr>
              <a:buFont typeface="Wingdings" panose="05000000000000000000" pitchFamily="2" charset="2"/>
              <a:buChar char="ü"/>
            </a:pPr>
            <a:r>
              <a:rPr lang="ru-RU" sz="2000" dirty="0">
                <a:solidFill>
                  <a:schemeClr val="accent2">
                    <a:lumMod val="75000"/>
                  </a:schemeClr>
                </a:solidFill>
                <a:latin typeface="Comic Sans MS" panose="030F0702030302020204" pitchFamily="66" charset="0"/>
              </a:rPr>
              <a:t>«Транспорт»</a:t>
            </a:r>
          </a:p>
          <a:p>
            <a:pPr>
              <a:buFont typeface="Wingdings" panose="05000000000000000000" pitchFamily="2" charset="2"/>
              <a:buChar char="ü"/>
            </a:pPr>
            <a:r>
              <a:rPr lang="ru-RU" sz="2000" dirty="0">
                <a:solidFill>
                  <a:schemeClr val="accent2">
                    <a:lumMod val="75000"/>
                  </a:schemeClr>
                </a:solidFill>
                <a:latin typeface="Comic Sans MS" panose="030F0702030302020204" pitchFamily="66" charset="0"/>
              </a:rPr>
              <a:t>«Четыре стихии»</a:t>
            </a:r>
          </a:p>
          <a:p>
            <a:pPr>
              <a:buFont typeface="Wingdings" panose="05000000000000000000" pitchFamily="2" charset="2"/>
              <a:buChar char="ü"/>
            </a:pPr>
            <a:r>
              <a:rPr lang="ru-RU" sz="2000" dirty="0">
                <a:solidFill>
                  <a:schemeClr val="accent2">
                    <a:lumMod val="75000"/>
                  </a:schemeClr>
                </a:solidFill>
                <a:latin typeface="Comic Sans MS" panose="030F0702030302020204" pitchFamily="66" charset="0"/>
              </a:rPr>
              <a:t>«Светофор»</a:t>
            </a:r>
          </a:p>
          <a:p>
            <a:pPr>
              <a:buFont typeface="Wingdings" panose="05000000000000000000" pitchFamily="2" charset="2"/>
              <a:buChar char="ü"/>
            </a:pPr>
            <a:r>
              <a:rPr lang="ru-RU" sz="2000" dirty="0">
                <a:solidFill>
                  <a:schemeClr val="accent2">
                    <a:lumMod val="75000"/>
                  </a:schemeClr>
                </a:solidFill>
                <a:latin typeface="Comic Sans MS" panose="030F0702030302020204" pitchFamily="66" charset="0"/>
              </a:rPr>
              <a:t>«Копна – Тропинка – Кочки»</a:t>
            </a:r>
          </a:p>
          <a:p>
            <a:endParaRPr lang="ru-RU" dirty="0"/>
          </a:p>
        </p:txBody>
      </p:sp>
      <p:pic>
        <p:nvPicPr>
          <p:cNvPr id="3074" name="Picture 2" descr="C:\Users\user\Desktop\Лебедева Инна\Выступления\Игра с правилами саморегуляция\Род собрание\a5129b5b743abe68a4da83a39138fad3.jpeg"/>
          <p:cNvPicPr>
            <a:picLocks noChangeAspect="1" noChangeArrowheads="1"/>
          </p:cNvPicPr>
          <p:nvPr/>
        </p:nvPicPr>
        <p:blipFill>
          <a:blip r:embed="rId2"/>
          <a:srcRect/>
          <a:stretch>
            <a:fillRect/>
          </a:stretch>
        </p:blipFill>
        <p:spPr bwMode="auto">
          <a:xfrm>
            <a:off x="4355976" y="2988629"/>
            <a:ext cx="3568824" cy="3320690"/>
          </a:xfrm>
          <a:prstGeom prst="rect">
            <a:avLst/>
          </a:prstGeom>
          <a:noFill/>
        </p:spPr>
      </p:pic>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400" y="4698262"/>
            <a:ext cx="1808913" cy="180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09600" y="228600"/>
            <a:ext cx="7467600" cy="762000"/>
          </a:xfrm>
        </p:spPr>
        <p:txBody>
          <a:bodyPr>
            <a:normAutofit/>
          </a:bodyPr>
          <a:lstStyle/>
          <a:p>
            <a:pPr algn="ctr"/>
            <a:r>
              <a:rPr lang="ru-RU" sz="2800" b="1" dirty="0">
                <a:solidFill>
                  <a:schemeClr val="accent1">
                    <a:lumMod val="75000"/>
                  </a:schemeClr>
                </a:solidFill>
              </a:rPr>
              <a:t>Игра: «Транспорт»</a:t>
            </a:r>
          </a:p>
        </p:txBody>
      </p:sp>
      <p:sp>
        <p:nvSpPr>
          <p:cNvPr id="3" name="Объект 2"/>
          <p:cNvSpPr>
            <a:spLocks noGrp="1"/>
          </p:cNvSpPr>
          <p:nvPr>
            <p:ph sz="quarter" idx="1"/>
          </p:nvPr>
        </p:nvSpPr>
        <p:spPr>
          <a:xfrm>
            <a:off x="899592" y="990600"/>
            <a:ext cx="7330008" cy="3518520"/>
          </a:xfrm>
        </p:spPr>
        <p:txBody>
          <a:bodyPr>
            <a:normAutofit/>
          </a:bodyPr>
          <a:lstStyle/>
          <a:p>
            <a:pPr marL="0" indent="0" algn="just">
              <a:buNone/>
            </a:pPr>
            <a:r>
              <a:rPr lang="ru-RU" sz="2200" b="1" dirty="0">
                <a:latin typeface="Comic Sans MS" panose="030F0702030302020204" pitchFamily="66" charset="0"/>
              </a:rPr>
              <a:t>Ход игры: в</a:t>
            </a:r>
            <a:r>
              <a:rPr lang="ru-RU" sz="2200" dirty="0">
                <a:latin typeface="Comic Sans MS" panose="030F0702030302020204" pitchFamily="66" charset="0"/>
              </a:rPr>
              <a:t>едущий и взрослые встают в круг. Ведущий называет разные виды транспорта, а участники в зависимости от названия  выполняют разные движения:</a:t>
            </a:r>
          </a:p>
          <a:p>
            <a:pPr algn="just">
              <a:buFont typeface="Courier New" panose="02070309020205020404" pitchFamily="49" charset="0"/>
              <a:buChar char="o"/>
            </a:pPr>
            <a:r>
              <a:rPr lang="ru-RU" sz="1800" b="1" dirty="0">
                <a:solidFill>
                  <a:schemeClr val="accent2">
                    <a:lumMod val="75000"/>
                  </a:schemeClr>
                </a:solidFill>
                <a:latin typeface="Comic Sans MS" panose="030F0702030302020204" pitchFamily="66" charset="0"/>
              </a:rPr>
              <a:t>автобус - </a:t>
            </a:r>
            <a:r>
              <a:rPr lang="ru-RU" sz="1800" dirty="0">
                <a:solidFill>
                  <a:schemeClr val="accent2">
                    <a:lumMod val="75000"/>
                  </a:schemeClr>
                </a:solidFill>
                <a:latin typeface="Comic Sans MS" panose="030F0702030302020204" pitchFamily="66" charset="0"/>
              </a:rPr>
              <a:t>мяч  передается впереди по кругу, по часовой стрелке;</a:t>
            </a:r>
          </a:p>
          <a:p>
            <a:pPr algn="just">
              <a:buFont typeface="Courier New" panose="02070309020205020404" pitchFamily="49" charset="0"/>
              <a:buChar char="o"/>
            </a:pPr>
            <a:r>
              <a:rPr lang="ru-RU" sz="1800" b="1" dirty="0">
                <a:solidFill>
                  <a:schemeClr val="accent2">
                    <a:lumMod val="75000"/>
                  </a:schemeClr>
                </a:solidFill>
                <a:latin typeface="Comic Sans MS" panose="030F0702030302020204" pitchFamily="66" charset="0"/>
              </a:rPr>
              <a:t>поезд </a:t>
            </a:r>
            <a:r>
              <a:rPr lang="ru-RU" sz="1800" dirty="0">
                <a:solidFill>
                  <a:schemeClr val="accent2">
                    <a:lumMod val="75000"/>
                  </a:schemeClr>
                </a:solidFill>
                <a:latin typeface="Comic Sans MS" panose="030F0702030302020204" pitchFamily="66" charset="0"/>
              </a:rPr>
              <a:t>- мяч передается за спиной, по часовой стрелке;</a:t>
            </a:r>
          </a:p>
          <a:p>
            <a:pPr algn="just">
              <a:buFont typeface="Courier New" panose="02070309020205020404" pitchFamily="49" charset="0"/>
              <a:buChar char="o"/>
            </a:pPr>
            <a:r>
              <a:rPr lang="ru-RU" sz="1800" b="1" dirty="0">
                <a:solidFill>
                  <a:schemeClr val="accent2">
                    <a:lumMod val="75000"/>
                  </a:schemeClr>
                </a:solidFill>
                <a:latin typeface="Comic Sans MS" panose="030F0702030302020204" pitchFamily="66" charset="0"/>
              </a:rPr>
              <a:t>корабль  - </a:t>
            </a:r>
            <a:r>
              <a:rPr lang="ru-RU" sz="1800" dirty="0">
                <a:solidFill>
                  <a:schemeClr val="accent2">
                    <a:lumMod val="75000"/>
                  </a:schemeClr>
                </a:solidFill>
                <a:latin typeface="Comic Sans MS" panose="030F0702030302020204" pitchFamily="66" charset="0"/>
              </a:rPr>
              <a:t> мяч  передается по часовой стрелке через ногу;</a:t>
            </a:r>
          </a:p>
          <a:p>
            <a:pPr algn="just">
              <a:buFont typeface="Courier New" panose="02070309020205020404" pitchFamily="49" charset="0"/>
              <a:buChar char="o"/>
            </a:pPr>
            <a:r>
              <a:rPr lang="ru-RU" sz="1800" b="1" dirty="0">
                <a:solidFill>
                  <a:schemeClr val="accent2">
                    <a:lumMod val="75000"/>
                  </a:schemeClr>
                </a:solidFill>
                <a:latin typeface="Comic Sans MS" panose="030F0702030302020204" pitchFamily="66" charset="0"/>
              </a:rPr>
              <a:t>самолет - </a:t>
            </a:r>
            <a:r>
              <a:rPr lang="ru-RU" sz="1800" dirty="0">
                <a:solidFill>
                  <a:schemeClr val="accent2">
                    <a:lumMod val="75000"/>
                  </a:schemeClr>
                </a:solidFill>
                <a:latin typeface="Comic Sans MS" panose="030F0702030302020204" pitchFamily="66" charset="0"/>
              </a:rPr>
              <a:t>  мяч передается на вытянутых руках сверху по часовой стрелке.</a:t>
            </a:r>
          </a:p>
          <a:p>
            <a:pPr marL="0" indent="0">
              <a:buNone/>
            </a:pPr>
            <a:endParaRPr lang="ru-RU" b="1" dirty="0"/>
          </a:p>
        </p:txBody>
      </p:sp>
      <p:pic>
        <p:nvPicPr>
          <p:cNvPr id="8" name="Picture 2" descr="C:\Users\user\Desktop\Лебедева Инна\Выступления\Игра с правилами саморегуляция\Род собрание\1614565001_36-p-kartinka-samoleta-na-belom-fone-39.jpg"/>
          <p:cNvPicPr>
            <a:picLocks noChangeAspect="1" noChangeArrowheads="1"/>
          </p:cNvPicPr>
          <p:nvPr/>
        </p:nvPicPr>
        <p:blipFill>
          <a:blip r:embed="rId4" cstate="print"/>
          <a:srcRect/>
          <a:stretch>
            <a:fillRect/>
          </a:stretch>
        </p:blipFill>
        <p:spPr bwMode="auto">
          <a:xfrm>
            <a:off x="6147463" y="5013176"/>
            <a:ext cx="2048228" cy="1152129"/>
          </a:xfrm>
          <a:prstGeom prst="rect">
            <a:avLst/>
          </a:prstGeom>
          <a:noFill/>
        </p:spPr>
      </p:pic>
      <p:pic>
        <p:nvPicPr>
          <p:cNvPr id="9" name="Picture 3" descr="C:\Users\user\Desktop\Лебедева Инна\Выступления\Игра с правилами саморегуляция\Род собрание\yellow-bus-vector-4364642-e1594195379792-960x660-1.jpg"/>
          <p:cNvPicPr>
            <a:picLocks noChangeAspect="1" noChangeArrowheads="1"/>
          </p:cNvPicPr>
          <p:nvPr/>
        </p:nvPicPr>
        <p:blipFill>
          <a:blip r:embed="rId5" cstate="print"/>
          <a:srcRect/>
          <a:stretch>
            <a:fillRect/>
          </a:stretch>
        </p:blipFill>
        <p:spPr bwMode="auto">
          <a:xfrm>
            <a:off x="103465" y="5258008"/>
            <a:ext cx="1876248" cy="1289921"/>
          </a:xfrm>
          <a:prstGeom prst="rect">
            <a:avLst/>
          </a:prstGeom>
          <a:noFill/>
        </p:spPr>
      </p:pic>
      <p:pic>
        <p:nvPicPr>
          <p:cNvPr id="10" name="Picture 4" descr="C:\Users\user\Desktop\Лебедева Инна\Выступления\Игра с правилами саморегуляция\Род собрание\1406031380_poezd1.gif"/>
          <p:cNvPicPr>
            <a:picLocks noChangeAspect="1" noChangeArrowheads="1"/>
          </p:cNvPicPr>
          <p:nvPr/>
        </p:nvPicPr>
        <p:blipFill>
          <a:blip r:embed="rId6"/>
          <a:srcRect/>
          <a:stretch>
            <a:fillRect/>
          </a:stretch>
        </p:blipFill>
        <p:spPr bwMode="auto">
          <a:xfrm>
            <a:off x="2231094" y="5013176"/>
            <a:ext cx="2176055" cy="1582338"/>
          </a:xfrm>
          <a:prstGeom prst="rect">
            <a:avLst/>
          </a:prstGeom>
          <a:noFill/>
        </p:spPr>
      </p:pic>
    </p:spTree>
    <p:extLst>
      <p:ext uri="{BB962C8B-B14F-4D97-AF65-F5344CB8AC3E}">
        <p14:creationId xmlns:p14="http://schemas.microsoft.com/office/powerpoint/2010/main" val="3171706078"/>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800" b="1" dirty="0">
                <a:solidFill>
                  <a:schemeClr val="accent1">
                    <a:lumMod val="75000"/>
                  </a:schemeClr>
                </a:solidFill>
                <a:latin typeface="Comic Sans MS" panose="030F0702030302020204" pitchFamily="66" charset="0"/>
              </a:rPr>
              <a:t>Игры на развитие внимания: </a:t>
            </a:r>
          </a:p>
        </p:txBody>
      </p:sp>
      <p:sp>
        <p:nvSpPr>
          <p:cNvPr id="3" name="Содержимое 2"/>
          <p:cNvSpPr>
            <a:spLocks noGrp="1"/>
          </p:cNvSpPr>
          <p:nvPr>
            <p:ph sz="quarter" idx="1"/>
          </p:nvPr>
        </p:nvSpPr>
        <p:spPr/>
        <p:txBody>
          <a:bodyPr/>
          <a:lstStyle/>
          <a:p>
            <a:pPr lvl="0">
              <a:buFont typeface="Wingdings" panose="05000000000000000000" pitchFamily="2" charset="2"/>
              <a:buChar char="ü"/>
            </a:pPr>
            <a:r>
              <a:rPr lang="ru-RU" dirty="0">
                <a:solidFill>
                  <a:schemeClr val="accent2">
                    <a:lumMod val="75000"/>
                  </a:schemeClr>
                </a:solidFill>
                <a:latin typeface="Comic Sans MS" panose="030F0702030302020204" pitchFamily="66" charset="0"/>
              </a:rPr>
              <a:t>«Красно-синяя таблица»</a:t>
            </a:r>
          </a:p>
          <a:p>
            <a:pPr lvl="0">
              <a:buFont typeface="Wingdings" panose="05000000000000000000" pitchFamily="2" charset="2"/>
              <a:buChar char="ü"/>
            </a:pPr>
            <a:r>
              <a:rPr lang="ru-RU" dirty="0">
                <a:solidFill>
                  <a:schemeClr val="accent2">
                    <a:lumMod val="75000"/>
                  </a:schemeClr>
                </a:solidFill>
                <a:latin typeface="Comic Sans MS" panose="030F0702030302020204" pitchFamily="66" charset="0"/>
              </a:rPr>
              <a:t>«Чайничек с крышечкой»</a:t>
            </a:r>
          </a:p>
          <a:p>
            <a:pPr lvl="0">
              <a:buFont typeface="Wingdings" panose="05000000000000000000" pitchFamily="2" charset="2"/>
              <a:buChar char="ü"/>
            </a:pPr>
            <a:r>
              <a:rPr lang="ru-RU" dirty="0">
                <a:solidFill>
                  <a:schemeClr val="accent2">
                    <a:lumMod val="75000"/>
                  </a:schemeClr>
                </a:solidFill>
                <a:latin typeface="Comic Sans MS" panose="030F0702030302020204" pitchFamily="66" charset="0"/>
              </a:rPr>
              <a:t>«Корректурные пробы»</a:t>
            </a:r>
          </a:p>
          <a:p>
            <a:pPr lvl="0">
              <a:buFont typeface="Wingdings" panose="05000000000000000000" pitchFamily="2" charset="2"/>
              <a:buChar char="ü"/>
            </a:pPr>
            <a:r>
              <a:rPr lang="ru-RU" dirty="0">
                <a:solidFill>
                  <a:schemeClr val="accent2">
                    <a:lumMod val="75000"/>
                  </a:schemeClr>
                </a:solidFill>
                <a:latin typeface="Comic Sans MS" panose="030F0702030302020204" pitchFamily="66" charset="0"/>
              </a:rPr>
              <a:t>«Шифровки»</a:t>
            </a:r>
          </a:p>
          <a:p>
            <a:pPr lvl="0">
              <a:buFont typeface="Wingdings" panose="05000000000000000000" pitchFamily="2" charset="2"/>
              <a:buChar char="ü"/>
            </a:pPr>
            <a:r>
              <a:rPr lang="ru-RU" dirty="0">
                <a:solidFill>
                  <a:schemeClr val="accent2">
                    <a:lumMod val="75000"/>
                  </a:schemeClr>
                </a:solidFill>
                <a:latin typeface="Comic Sans MS" panose="030F0702030302020204" pitchFamily="66" charset="0"/>
              </a:rPr>
              <a:t>«Лабиринты»</a:t>
            </a:r>
          </a:p>
          <a:p>
            <a:pPr lvl="0">
              <a:buFont typeface="Wingdings" panose="05000000000000000000" pitchFamily="2" charset="2"/>
              <a:buChar char="ü"/>
            </a:pPr>
            <a:r>
              <a:rPr lang="ru-RU" dirty="0">
                <a:solidFill>
                  <a:schemeClr val="accent2">
                    <a:lumMod val="75000"/>
                  </a:schemeClr>
                </a:solidFill>
                <a:latin typeface="Comic Sans MS" panose="030F0702030302020204" pitchFamily="66" charset="0"/>
              </a:rPr>
              <a:t>«Да и нет не говори»</a:t>
            </a:r>
          </a:p>
          <a:p>
            <a:pPr lvl="0">
              <a:buFont typeface="Wingdings" panose="05000000000000000000" pitchFamily="2" charset="2"/>
              <a:buChar char="ü"/>
            </a:pPr>
            <a:r>
              <a:rPr lang="ru-RU" dirty="0">
                <a:solidFill>
                  <a:schemeClr val="accent2">
                    <a:lumMod val="75000"/>
                  </a:schemeClr>
                </a:solidFill>
                <a:latin typeface="Comic Sans MS" panose="030F0702030302020204" pitchFamily="66" charset="0"/>
              </a:rPr>
              <a:t>«Запретное движение»</a:t>
            </a:r>
          </a:p>
          <a:p>
            <a:pPr lvl="0">
              <a:buFont typeface="Wingdings" panose="05000000000000000000" pitchFamily="2" charset="2"/>
              <a:buChar char="ü"/>
            </a:pPr>
            <a:r>
              <a:rPr lang="ru-RU" dirty="0">
                <a:solidFill>
                  <a:schemeClr val="accent2">
                    <a:lumMod val="75000"/>
                  </a:schemeClr>
                </a:solidFill>
                <a:latin typeface="Comic Sans MS" panose="030F0702030302020204" pitchFamily="66" charset="0"/>
              </a:rPr>
              <a:t>«Поймай слово»</a:t>
            </a:r>
          </a:p>
          <a:p>
            <a:endParaRPr lang="ru-RU" dirty="0"/>
          </a:p>
        </p:txBody>
      </p:sp>
      <p:pic>
        <p:nvPicPr>
          <p:cNvPr id="5" name="Picture 2" descr="C:\Users\user\Desktop\Лебедева Инна\Выступления\Игра с правилами саморегуляция\Род собрание\bb8cd6cb6288650198950fc1aee34e69.jpg"/>
          <p:cNvPicPr>
            <a:picLocks noChangeAspect="1" noChangeArrowheads="1"/>
          </p:cNvPicPr>
          <p:nvPr/>
        </p:nvPicPr>
        <p:blipFill>
          <a:blip r:embed="rId2" cstate="print"/>
          <a:srcRect b="3496"/>
          <a:stretch>
            <a:fillRect/>
          </a:stretch>
        </p:blipFill>
        <p:spPr bwMode="auto">
          <a:xfrm>
            <a:off x="5292080" y="908719"/>
            <a:ext cx="2758688" cy="2641175"/>
          </a:xfrm>
          <a:prstGeom prst="rect">
            <a:avLst/>
          </a:prstGeom>
          <a:noFill/>
        </p:spPr>
      </p:pic>
      <p:pic>
        <p:nvPicPr>
          <p:cNvPr id="6" name="Picture 3" descr="C:\Users\user\Desktop\Лебедева Инна\Выступления\Игра с правилами саморегуляция\Род собрание\Page_00006.jpg"/>
          <p:cNvPicPr>
            <a:picLocks noChangeAspect="1" noChangeArrowheads="1"/>
          </p:cNvPicPr>
          <p:nvPr/>
        </p:nvPicPr>
        <p:blipFill>
          <a:blip r:embed="rId3" cstate="print"/>
          <a:srcRect l="17386" r="18852"/>
          <a:stretch>
            <a:fillRect/>
          </a:stretch>
        </p:blipFill>
        <p:spPr bwMode="auto">
          <a:xfrm>
            <a:off x="6729128" y="3937488"/>
            <a:ext cx="2016458" cy="2371832"/>
          </a:xfrm>
          <a:prstGeom prst="rect">
            <a:avLst/>
          </a:prstGeom>
          <a:noFill/>
        </p:spPr>
      </p:pic>
      <p:pic>
        <p:nvPicPr>
          <p:cNvPr id="7" name="Picture 4" descr="C:\Users\user\Desktop\Лебедева Инна\Выступления\Игра с правилами саморегуляция\Род собрание\s1200.jpg"/>
          <p:cNvPicPr>
            <a:picLocks noChangeAspect="1" noChangeArrowheads="1"/>
          </p:cNvPicPr>
          <p:nvPr/>
        </p:nvPicPr>
        <p:blipFill>
          <a:blip r:embed="rId4"/>
          <a:srcRect t="5277" r="50691" b="8241"/>
          <a:stretch>
            <a:fillRect/>
          </a:stretch>
        </p:blipFill>
        <p:spPr bwMode="auto">
          <a:xfrm>
            <a:off x="4427984" y="3937488"/>
            <a:ext cx="2175175" cy="2491908"/>
          </a:xfrm>
          <a:prstGeom prst="rect">
            <a:avLst/>
          </a:prstGeom>
          <a:noFill/>
        </p:spPr>
      </p:pic>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15962"/>
          </a:xfrm>
        </p:spPr>
        <p:txBody>
          <a:bodyPr/>
          <a:lstStyle/>
          <a:p>
            <a:pPr algn="ctr"/>
            <a:r>
              <a:rPr lang="ru-RU" b="1" dirty="0">
                <a:solidFill>
                  <a:schemeClr val="accent1">
                    <a:lumMod val="75000"/>
                  </a:schemeClr>
                </a:solidFill>
                <a:latin typeface="Comic Sans MS" panose="030F0702030302020204" pitchFamily="66" charset="0"/>
              </a:rPr>
              <a:t>Игра: «Красно-синяя таблица»</a:t>
            </a:r>
            <a:endParaRPr lang="ru-RU" dirty="0">
              <a:latin typeface="Comic Sans MS" panose="030F0702030302020204" pitchFamily="66" charset="0"/>
            </a:endParaRPr>
          </a:p>
        </p:txBody>
      </p:sp>
      <p:sp>
        <p:nvSpPr>
          <p:cNvPr id="3" name="Объект 2"/>
          <p:cNvSpPr>
            <a:spLocks noGrp="1"/>
          </p:cNvSpPr>
          <p:nvPr>
            <p:ph sz="quarter" idx="1"/>
          </p:nvPr>
        </p:nvSpPr>
        <p:spPr>
          <a:xfrm>
            <a:off x="649287" y="4805578"/>
            <a:ext cx="7467600" cy="1868373"/>
          </a:xfrm>
        </p:spPr>
        <p:txBody>
          <a:bodyPr>
            <a:normAutofit fontScale="85000" lnSpcReduction="10000"/>
          </a:bodyPr>
          <a:lstStyle/>
          <a:p>
            <a:pPr marL="0" lvl="0" indent="0">
              <a:buNone/>
            </a:pPr>
            <a:r>
              <a:rPr lang="ru-RU" b="1" dirty="0">
                <a:solidFill>
                  <a:schemeClr val="accent2">
                    <a:lumMod val="75000"/>
                  </a:schemeClr>
                </a:solidFill>
                <a:latin typeface="Comic Sans MS" panose="030F0702030302020204" pitchFamily="66" charset="0"/>
              </a:rPr>
              <a:t>Ход игры: </a:t>
            </a:r>
          </a:p>
          <a:p>
            <a:pPr lvl="0">
              <a:buFont typeface="Wingdings" panose="05000000000000000000" pitchFamily="2" charset="2"/>
              <a:buChar char="§"/>
            </a:pPr>
            <a:r>
              <a:rPr lang="ru-RU" dirty="0">
                <a:solidFill>
                  <a:srgbClr val="FF0000"/>
                </a:solidFill>
                <a:latin typeface="Comic Sans MS" panose="030F0702030302020204" pitchFamily="66" charset="0"/>
              </a:rPr>
              <a:t>назовите и покажите цифры красного цвета от 1 до 10;</a:t>
            </a:r>
          </a:p>
          <a:p>
            <a:pPr lvl="0">
              <a:buFont typeface="Wingdings" panose="05000000000000000000" pitchFamily="2" charset="2"/>
              <a:buChar char="§"/>
            </a:pPr>
            <a:r>
              <a:rPr lang="ru-RU" dirty="0">
                <a:solidFill>
                  <a:schemeClr val="accent2">
                    <a:lumMod val="75000"/>
                  </a:schemeClr>
                </a:solidFill>
                <a:latin typeface="Comic Sans MS" panose="030F0702030302020204" pitchFamily="66" charset="0"/>
              </a:rPr>
              <a:t>назовите и покажите цифры синего цвета от 1 до 10;</a:t>
            </a:r>
          </a:p>
          <a:p>
            <a:pPr lvl="0">
              <a:buFont typeface="Wingdings" panose="05000000000000000000" pitchFamily="2" charset="2"/>
              <a:buChar char="§"/>
            </a:pPr>
            <a:r>
              <a:rPr lang="ru-RU" dirty="0">
                <a:solidFill>
                  <a:srgbClr val="FF0000"/>
                </a:solidFill>
                <a:latin typeface="Comic Sans MS" panose="030F0702030302020204" pitchFamily="66" charset="0"/>
              </a:rPr>
              <a:t>назовите и покажите цифры красного цвета от 10 до 1.</a:t>
            </a:r>
          </a:p>
          <a:p>
            <a:pPr marL="0" indent="0">
              <a:buNone/>
            </a:pPr>
            <a:endParaRPr lang="ru-R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38441"/>
            <a:ext cx="5718175"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135894"/>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2162"/>
          </a:xfrm>
        </p:spPr>
        <p:txBody>
          <a:bodyPr>
            <a:normAutofit/>
          </a:bodyPr>
          <a:lstStyle/>
          <a:p>
            <a:pPr algn="ctr"/>
            <a:r>
              <a:rPr lang="ru-RU" sz="3200" b="1" dirty="0">
                <a:solidFill>
                  <a:schemeClr val="accent1">
                    <a:lumMod val="75000"/>
                  </a:schemeClr>
                </a:solidFill>
                <a:latin typeface="Comic Sans MS" panose="030F0702030302020204" pitchFamily="66" charset="0"/>
              </a:rPr>
              <a:t>Игры со «Стоп – сигналом»: </a:t>
            </a:r>
          </a:p>
        </p:txBody>
      </p:sp>
      <p:sp>
        <p:nvSpPr>
          <p:cNvPr id="3" name="Содержимое 2"/>
          <p:cNvSpPr>
            <a:spLocks noGrp="1"/>
          </p:cNvSpPr>
          <p:nvPr>
            <p:ph sz="quarter" idx="1"/>
          </p:nvPr>
        </p:nvSpPr>
        <p:spPr>
          <a:xfrm>
            <a:off x="357158" y="1500174"/>
            <a:ext cx="7467600" cy="4873752"/>
          </a:xfrm>
        </p:spPr>
        <p:txBody>
          <a:bodyPr>
            <a:normAutofit/>
          </a:bodyPr>
          <a:lstStyle/>
          <a:p>
            <a:pPr>
              <a:buFont typeface="Wingdings" panose="05000000000000000000" pitchFamily="2" charset="2"/>
              <a:buChar char="ü"/>
            </a:pPr>
            <a:r>
              <a:rPr lang="ru-RU" dirty="0">
                <a:solidFill>
                  <a:schemeClr val="accent2">
                    <a:lumMod val="75000"/>
                  </a:schemeClr>
                </a:solidFill>
                <a:latin typeface="Comic Sans MS" panose="030F0702030302020204" pitchFamily="66" charset="0"/>
              </a:rPr>
              <a:t>«День - ночь»</a:t>
            </a:r>
          </a:p>
          <a:p>
            <a:pPr>
              <a:buFont typeface="Wingdings" panose="05000000000000000000" pitchFamily="2" charset="2"/>
              <a:buChar char="ü"/>
            </a:pPr>
            <a:r>
              <a:rPr lang="ru-RU" dirty="0">
                <a:solidFill>
                  <a:schemeClr val="accent2">
                    <a:lumMod val="75000"/>
                  </a:schemeClr>
                </a:solidFill>
                <a:latin typeface="Comic Sans MS" panose="030F0702030302020204" pitchFamily="66" charset="0"/>
              </a:rPr>
              <a:t>«Море волнуется»</a:t>
            </a:r>
          </a:p>
          <a:p>
            <a:pPr>
              <a:buFont typeface="Wingdings" panose="05000000000000000000" pitchFamily="2" charset="2"/>
              <a:buChar char="ü"/>
            </a:pPr>
            <a:r>
              <a:rPr lang="ru-RU" dirty="0">
                <a:solidFill>
                  <a:schemeClr val="accent2">
                    <a:lumMod val="75000"/>
                  </a:schemeClr>
                </a:solidFill>
                <a:latin typeface="Comic Sans MS" panose="030F0702030302020204" pitchFamily="66" charset="0"/>
              </a:rPr>
              <a:t>«Флажок»</a:t>
            </a:r>
          </a:p>
          <a:p>
            <a:pPr>
              <a:buFont typeface="Wingdings" panose="05000000000000000000" pitchFamily="2" charset="2"/>
              <a:buChar char="ü"/>
            </a:pPr>
            <a:r>
              <a:rPr lang="ru-RU" b="1" dirty="0">
                <a:solidFill>
                  <a:schemeClr val="accent2">
                    <a:lumMod val="75000"/>
                  </a:schemeClr>
                </a:solidFill>
                <a:latin typeface="Comic Sans MS" panose="030F0702030302020204" pitchFamily="66" charset="0"/>
              </a:rPr>
              <a:t>«Сова»</a:t>
            </a:r>
          </a:p>
          <a:p>
            <a:pPr>
              <a:buFont typeface="Wingdings" panose="05000000000000000000" pitchFamily="2" charset="2"/>
              <a:buChar char="ü"/>
            </a:pPr>
            <a:r>
              <a:rPr lang="ru-RU" dirty="0">
                <a:solidFill>
                  <a:schemeClr val="accent2">
                    <a:lumMod val="75000"/>
                  </a:schemeClr>
                </a:solidFill>
                <a:latin typeface="Comic Sans MS" panose="030F0702030302020204" pitchFamily="66" charset="0"/>
              </a:rPr>
              <a:t>«Тише едешь, дальше будешь»</a:t>
            </a:r>
          </a:p>
          <a:p>
            <a:pPr>
              <a:buFont typeface="Wingdings" panose="05000000000000000000" pitchFamily="2" charset="2"/>
              <a:buChar char="ü"/>
            </a:pPr>
            <a:r>
              <a:rPr lang="ru-RU" dirty="0">
                <a:solidFill>
                  <a:schemeClr val="accent2">
                    <a:lumMod val="75000"/>
                  </a:schemeClr>
                </a:solidFill>
                <a:latin typeface="Comic Sans MS" panose="030F0702030302020204" pitchFamily="66" charset="0"/>
              </a:rPr>
              <a:t>«Чай – чай - выручай»</a:t>
            </a:r>
          </a:p>
          <a:p>
            <a:pPr>
              <a:buFont typeface="Wingdings" panose="05000000000000000000" pitchFamily="2" charset="2"/>
              <a:buChar char="ü"/>
            </a:pPr>
            <a:r>
              <a:rPr lang="ru-RU" dirty="0">
                <a:solidFill>
                  <a:schemeClr val="accent2">
                    <a:lumMod val="75000"/>
                  </a:schemeClr>
                </a:solidFill>
                <a:latin typeface="Comic Sans MS" panose="030F0702030302020204" pitchFamily="66" charset="0"/>
              </a:rPr>
              <a:t>«Воробушки и кот»</a:t>
            </a:r>
          </a:p>
          <a:p>
            <a:pPr>
              <a:buFont typeface="Wingdings" panose="05000000000000000000" pitchFamily="2" charset="2"/>
              <a:buChar char="ü"/>
            </a:pPr>
            <a:r>
              <a:rPr lang="ru-RU" dirty="0">
                <a:solidFill>
                  <a:schemeClr val="accent2">
                    <a:lumMod val="75000"/>
                  </a:schemeClr>
                </a:solidFill>
                <a:latin typeface="Comic Sans MS" panose="030F0702030302020204" pitchFamily="66" charset="0"/>
              </a:rPr>
              <a:t>«Стоп - идите»</a:t>
            </a:r>
          </a:p>
        </p:txBody>
      </p:sp>
      <p:pic>
        <p:nvPicPr>
          <p:cNvPr id="6" name="Picture 2" descr="C:\Users\user\Desktop\Лебедева Инна\Выступления\Игра с правилами саморегуляция\Род собрание\5.jpg"/>
          <p:cNvPicPr>
            <a:picLocks noChangeAspect="1" noChangeArrowheads="1"/>
          </p:cNvPicPr>
          <p:nvPr/>
        </p:nvPicPr>
        <p:blipFill>
          <a:blip r:embed="rId2" cstate="print"/>
          <a:srcRect/>
          <a:stretch>
            <a:fillRect/>
          </a:stretch>
        </p:blipFill>
        <p:spPr bwMode="auto">
          <a:xfrm>
            <a:off x="3203848" y="4773314"/>
            <a:ext cx="4810095" cy="1600612"/>
          </a:xfrm>
          <a:prstGeom prst="rect">
            <a:avLst/>
          </a:prstGeom>
          <a:noFill/>
        </p:spPr>
      </p:pic>
    </p:spTree>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62"/>
          </a:xfrm>
        </p:spPr>
        <p:txBody>
          <a:bodyPr>
            <a:normAutofit/>
          </a:bodyPr>
          <a:lstStyle/>
          <a:p>
            <a:pPr algn="ctr"/>
            <a:r>
              <a:rPr lang="ru-RU" sz="3200" b="1" dirty="0">
                <a:solidFill>
                  <a:schemeClr val="accent1">
                    <a:lumMod val="75000"/>
                  </a:schemeClr>
                </a:solidFill>
                <a:latin typeface="Comic Sans MS" panose="030F0702030302020204" pitchFamily="66" charset="0"/>
              </a:rPr>
              <a:t>Игра: «СОВА»</a:t>
            </a:r>
          </a:p>
        </p:txBody>
      </p:sp>
      <p:sp>
        <p:nvSpPr>
          <p:cNvPr id="3" name="Объект 2"/>
          <p:cNvSpPr>
            <a:spLocks noGrp="1"/>
          </p:cNvSpPr>
          <p:nvPr>
            <p:ph sz="quarter" idx="1"/>
          </p:nvPr>
        </p:nvSpPr>
        <p:spPr>
          <a:xfrm>
            <a:off x="457200" y="1196752"/>
            <a:ext cx="8075240" cy="2286000"/>
          </a:xfrm>
        </p:spPr>
        <p:txBody>
          <a:bodyPr>
            <a:normAutofit fontScale="92500" lnSpcReduction="20000"/>
          </a:bodyPr>
          <a:lstStyle/>
          <a:p>
            <a:pPr marL="0" indent="0" algn="just">
              <a:buNone/>
            </a:pPr>
            <a:r>
              <a:rPr lang="ru-RU" sz="2000" b="1" dirty="0">
                <a:latin typeface="Comic Sans MS" panose="030F0702030302020204" pitchFamily="66" charset="0"/>
              </a:rPr>
              <a:t>Ход игры: </a:t>
            </a:r>
            <a:r>
              <a:rPr lang="ru-RU" sz="2000" dirty="0">
                <a:latin typeface="Comic Sans MS" panose="030F0702030302020204" pitchFamily="66" charset="0"/>
              </a:rPr>
              <a:t>с помощью считалочки выбирается водящий – сова. Остальные участники будут изображать мышек. </a:t>
            </a:r>
          </a:p>
          <a:p>
            <a:pPr marL="0" indent="0" algn="just">
              <a:buNone/>
            </a:pPr>
            <a:r>
              <a:rPr lang="ru-RU" sz="2000" dirty="0">
                <a:latin typeface="Comic Sans MS" panose="030F0702030302020204" pitchFamily="66" charset="0"/>
              </a:rPr>
              <a:t>По команде педагога: «День», сова садится в гнездо (обруч) и закрывает глаза, а мышки начинают бегать. </a:t>
            </a:r>
          </a:p>
          <a:p>
            <a:pPr marL="0" indent="0" algn="just">
              <a:buNone/>
            </a:pPr>
            <a:r>
              <a:rPr lang="ru-RU" sz="2000" dirty="0">
                <a:latin typeface="Comic Sans MS" panose="030F0702030302020204" pitchFamily="66" charset="0"/>
              </a:rPr>
              <a:t>Когда педагог произносит: «Ночь», мышки приседают и замирают, а сова отправляется на охоту. </a:t>
            </a:r>
          </a:p>
          <a:p>
            <a:pPr marL="0" indent="0" algn="just">
              <a:buNone/>
            </a:pPr>
            <a:r>
              <a:rPr lang="ru-RU" sz="2000" dirty="0">
                <a:latin typeface="Comic Sans MS" panose="030F0702030302020204" pitchFamily="66" charset="0"/>
              </a:rPr>
              <a:t>Она высматривает тех, кто шевелится или смеется, и уносит их к себе в гнездо.</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429000"/>
            <a:ext cx="3024336" cy="318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028279"/>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a:bodyPr>
          <a:lstStyle/>
          <a:p>
            <a:pPr algn="ctr"/>
            <a:r>
              <a:rPr lang="ru-RU" sz="2800" b="1" dirty="0">
                <a:solidFill>
                  <a:schemeClr val="accent1">
                    <a:lumMod val="75000"/>
                  </a:schemeClr>
                </a:solidFill>
                <a:latin typeface="Comic Sans MS" panose="030F0702030302020204" pitchFamily="66" charset="0"/>
              </a:rPr>
              <a:t>Цитаты великих людей: </a:t>
            </a:r>
          </a:p>
        </p:txBody>
      </p:sp>
      <p:sp>
        <p:nvSpPr>
          <p:cNvPr id="3" name="Содержимое 2"/>
          <p:cNvSpPr>
            <a:spLocks noGrp="1"/>
          </p:cNvSpPr>
          <p:nvPr>
            <p:ph sz="quarter" idx="1"/>
          </p:nvPr>
        </p:nvSpPr>
        <p:spPr>
          <a:xfrm>
            <a:off x="357158" y="1142984"/>
            <a:ext cx="8175282" cy="2574048"/>
          </a:xfrm>
        </p:spPr>
        <p:txBody>
          <a:bodyPr>
            <a:normAutofit fontScale="70000" lnSpcReduction="20000"/>
          </a:bodyPr>
          <a:lstStyle/>
          <a:p>
            <a:pPr>
              <a:lnSpc>
                <a:spcPct val="120000"/>
              </a:lnSpc>
              <a:spcBef>
                <a:spcPts val="0"/>
              </a:spcBef>
              <a:buFont typeface="Wingdings" panose="05000000000000000000" pitchFamily="2" charset="2"/>
              <a:buChar char="v"/>
            </a:pPr>
            <a:r>
              <a:rPr lang="ru-RU" sz="2600" dirty="0">
                <a:solidFill>
                  <a:srgbClr val="0070C0"/>
                </a:solidFill>
                <a:latin typeface="Comic Sans MS" panose="030F0702030302020204" pitchFamily="66" charset="0"/>
              </a:rPr>
              <a:t>«Всякая игра нужна и важнее многих дел». </a:t>
            </a:r>
          </a:p>
          <a:p>
            <a:pPr>
              <a:lnSpc>
                <a:spcPct val="120000"/>
              </a:lnSpc>
              <a:spcBef>
                <a:spcPts val="0"/>
              </a:spcBef>
              <a:buNone/>
            </a:pPr>
            <a:r>
              <a:rPr lang="ru-RU" sz="2600" dirty="0">
                <a:solidFill>
                  <a:srgbClr val="0070C0"/>
                </a:solidFill>
                <a:latin typeface="Comic Sans MS" panose="030F0702030302020204" pitchFamily="66" charset="0"/>
              </a:rPr>
              <a:t>     (</a:t>
            </a:r>
            <a:r>
              <a:rPr lang="ru-RU" sz="2600" i="1" dirty="0">
                <a:solidFill>
                  <a:srgbClr val="0070C0"/>
                </a:solidFill>
                <a:latin typeface="Comic Sans MS" panose="030F0702030302020204" pitchFamily="66" charset="0"/>
              </a:rPr>
              <a:t>Лев Толстой)</a:t>
            </a:r>
          </a:p>
          <a:p>
            <a:pPr>
              <a:lnSpc>
                <a:spcPct val="120000"/>
              </a:lnSpc>
              <a:spcBef>
                <a:spcPts val="0"/>
              </a:spcBef>
              <a:buFont typeface="Wingdings" panose="05000000000000000000" pitchFamily="2" charset="2"/>
              <a:buChar char="v"/>
            </a:pPr>
            <a:r>
              <a:rPr lang="ru-RU" sz="2600" dirty="0">
                <a:solidFill>
                  <a:srgbClr val="0070C0"/>
                </a:solidFill>
                <a:latin typeface="Comic Sans MS" panose="030F0702030302020204" pitchFamily="66" charset="0"/>
              </a:rPr>
              <a:t>«Игра — это наивысшая форма исследования».  </a:t>
            </a:r>
          </a:p>
          <a:p>
            <a:pPr marL="0" indent="0">
              <a:lnSpc>
                <a:spcPct val="120000"/>
              </a:lnSpc>
              <a:spcBef>
                <a:spcPts val="0"/>
              </a:spcBef>
              <a:buNone/>
            </a:pPr>
            <a:r>
              <a:rPr lang="ru-RU" sz="2600" i="1" dirty="0">
                <a:solidFill>
                  <a:srgbClr val="0070C0"/>
                </a:solidFill>
                <a:latin typeface="Comic Sans MS" panose="030F0702030302020204" pitchFamily="66" charset="0"/>
              </a:rPr>
              <a:t>     (Альберт Эйнштейн)</a:t>
            </a:r>
          </a:p>
          <a:p>
            <a:pPr algn="just">
              <a:lnSpc>
                <a:spcPct val="120000"/>
              </a:lnSpc>
              <a:spcBef>
                <a:spcPts val="0"/>
              </a:spcBef>
              <a:buFont typeface="Wingdings" panose="05000000000000000000" pitchFamily="2" charset="2"/>
              <a:buChar char="v"/>
            </a:pPr>
            <a:r>
              <a:rPr lang="ru-RU" sz="2600" dirty="0">
                <a:solidFill>
                  <a:srgbClr val="0070C0"/>
                </a:solidFill>
                <a:latin typeface="Comic Sans MS" panose="030F0702030302020204" pitchFamily="66" charset="0"/>
              </a:rPr>
              <a:t>«Игра - это огромное светлое окно, через которое в духовный мир ребенка вливается живительный поток представлений, понятий об окружающем мире. Игра - это искра, зажигающая огонек пытливости и любознательности.</a:t>
            </a:r>
          </a:p>
          <a:p>
            <a:pPr>
              <a:lnSpc>
                <a:spcPct val="120000"/>
              </a:lnSpc>
              <a:spcBef>
                <a:spcPts val="0"/>
              </a:spcBef>
              <a:buNone/>
            </a:pPr>
            <a:r>
              <a:rPr lang="ru-RU" sz="2600" i="1" dirty="0">
                <a:solidFill>
                  <a:srgbClr val="0070C0"/>
                </a:solidFill>
                <a:latin typeface="Comic Sans MS" panose="030F0702030302020204" pitchFamily="66" charset="0"/>
              </a:rPr>
              <a:t>     (Сухомлинский В. А.)</a:t>
            </a:r>
          </a:p>
          <a:p>
            <a:endParaRPr lang="ru-RU" dirty="0"/>
          </a:p>
        </p:txBody>
      </p:sp>
      <p:pic>
        <p:nvPicPr>
          <p:cNvPr id="5" name="Picture 2" descr="C:\Users\user\Desktop\Лебедева Инна\Выступления\Игра с правилами саморегуляция\Род собрание\hello_html_39dbe978.jpg"/>
          <p:cNvPicPr>
            <a:picLocks noChangeAspect="1" noChangeArrowheads="1"/>
          </p:cNvPicPr>
          <p:nvPr/>
        </p:nvPicPr>
        <p:blipFill>
          <a:blip r:embed="rId2" cstate="print"/>
          <a:srcRect/>
          <a:stretch>
            <a:fillRect/>
          </a:stretch>
        </p:blipFill>
        <p:spPr bwMode="auto">
          <a:xfrm>
            <a:off x="3228947" y="3429000"/>
            <a:ext cx="4223373" cy="3185735"/>
          </a:xfrm>
          <a:prstGeom prst="rect">
            <a:avLst/>
          </a:prstGeom>
          <a:noFill/>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15962"/>
          </a:xfrm>
        </p:spPr>
        <p:txBody>
          <a:bodyPr/>
          <a:lstStyle/>
          <a:p>
            <a:pPr algn="ctr"/>
            <a:r>
              <a:rPr lang="ru-RU" b="1" dirty="0">
                <a:solidFill>
                  <a:schemeClr val="accent1">
                    <a:lumMod val="75000"/>
                  </a:schemeClr>
                </a:solidFill>
                <a:latin typeface="Comic Sans MS" panose="030F0702030302020204" pitchFamily="66" charset="0"/>
              </a:rPr>
              <a:t>Определение</a:t>
            </a:r>
          </a:p>
        </p:txBody>
      </p:sp>
      <p:sp>
        <p:nvSpPr>
          <p:cNvPr id="3" name="Объект 2"/>
          <p:cNvSpPr>
            <a:spLocks noGrp="1"/>
          </p:cNvSpPr>
          <p:nvPr>
            <p:ph sz="quarter" idx="1"/>
          </p:nvPr>
        </p:nvSpPr>
        <p:spPr/>
        <p:txBody>
          <a:bodyPr/>
          <a:lstStyle/>
          <a:p>
            <a:pPr algn="ctr"/>
            <a:r>
              <a:rPr lang="ru-RU" dirty="0">
                <a:latin typeface="Comic Sans MS" panose="030F0702030302020204" pitchFamily="66" charset="0"/>
              </a:rPr>
              <a:t>Саморегуляция – способность человека осознанно регулировать различные психические процессы и состояния.</a:t>
            </a:r>
          </a:p>
          <a:p>
            <a:pPr marL="0" indent="0" algn="ctr">
              <a:buNone/>
            </a:pPr>
            <a:r>
              <a:rPr lang="ru-RU" dirty="0"/>
              <a:t>                                                        </a:t>
            </a:r>
            <a:r>
              <a:rPr lang="ru-RU" sz="1600" dirty="0">
                <a:latin typeface="Comic Sans MS" panose="030F0702030302020204" pitchFamily="66" charset="0"/>
              </a:rPr>
              <a:t>Е. О. Смирнова</a:t>
            </a:r>
          </a:p>
          <a:p>
            <a:pPr marL="0" indent="0"/>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582" y="3428205"/>
            <a:ext cx="5084763"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646626"/>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chemeClr val="accent1">
                    <a:lumMod val="75000"/>
                  </a:schemeClr>
                </a:solidFill>
                <a:latin typeface="Comic Sans MS" panose="030F0702030302020204" pitchFamily="66" charset="0"/>
              </a:rPr>
              <a:t>Способы развития произвольной </a:t>
            </a:r>
            <a:r>
              <a:rPr lang="ru-RU" b="1" i="1" dirty="0" err="1">
                <a:solidFill>
                  <a:schemeClr val="accent1">
                    <a:lumMod val="75000"/>
                  </a:schemeClr>
                </a:solidFill>
                <a:latin typeface="Comic Sans MS" panose="030F0702030302020204" pitchFamily="66" charset="0"/>
              </a:rPr>
              <a:t>саморегуляции</a:t>
            </a:r>
            <a:r>
              <a:rPr lang="ru-RU" b="1" i="1" dirty="0">
                <a:solidFill>
                  <a:schemeClr val="accent1">
                    <a:lumMod val="75000"/>
                  </a:schemeClr>
                </a:solidFill>
                <a:latin typeface="Comic Sans MS" panose="030F0702030302020204" pitchFamily="66" charset="0"/>
              </a:rPr>
              <a:t>:</a:t>
            </a:r>
            <a:endParaRPr lang="ru-RU" dirty="0">
              <a:solidFill>
                <a:schemeClr val="accent1">
                  <a:lumMod val="75000"/>
                </a:schemeClr>
              </a:solidFill>
              <a:latin typeface="Comic Sans MS" panose="030F0702030302020204" pitchFamily="66" charset="0"/>
            </a:endParaRPr>
          </a:p>
        </p:txBody>
      </p:sp>
      <p:sp>
        <p:nvSpPr>
          <p:cNvPr id="3" name="Содержимое 2"/>
          <p:cNvSpPr>
            <a:spLocks noGrp="1"/>
          </p:cNvSpPr>
          <p:nvPr>
            <p:ph sz="quarter" idx="1"/>
          </p:nvPr>
        </p:nvSpPr>
        <p:spPr>
          <a:xfrm>
            <a:off x="500034" y="1428736"/>
            <a:ext cx="7467600" cy="4873752"/>
          </a:xfrm>
        </p:spPr>
        <p:txBody>
          <a:bodyPr>
            <a:normAutofit/>
          </a:bodyPr>
          <a:lstStyle/>
          <a:p>
            <a:pPr>
              <a:buFont typeface="Wingdings" panose="05000000000000000000" pitchFamily="2" charset="2"/>
              <a:buChar char="ü"/>
            </a:pPr>
            <a:r>
              <a:rPr lang="ru-RU" sz="2000" dirty="0">
                <a:latin typeface="Comic Sans MS" panose="030F0702030302020204" pitchFamily="66" charset="0"/>
              </a:rPr>
              <a:t>аутотренинг</a:t>
            </a:r>
          </a:p>
          <a:p>
            <a:pPr>
              <a:buFont typeface="Wingdings" panose="05000000000000000000" pitchFamily="2" charset="2"/>
              <a:buChar char="ü"/>
            </a:pPr>
            <a:r>
              <a:rPr lang="ru-RU" sz="2000" dirty="0">
                <a:latin typeface="Comic Sans MS" panose="030F0702030302020204" pitchFamily="66" charset="0"/>
              </a:rPr>
              <a:t>релаксационные упражнения</a:t>
            </a:r>
          </a:p>
          <a:p>
            <a:pPr>
              <a:buFont typeface="Wingdings" panose="05000000000000000000" pitchFamily="2" charset="2"/>
              <a:buChar char="ü"/>
            </a:pPr>
            <a:r>
              <a:rPr lang="ru-RU" sz="2000" dirty="0">
                <a:latin typeface="Comic Sans MS" panose="030F0702030302020204" pitchFamily="66" charset="0"/>
              </a:rPr>
              <a:t>дыхательная гимнастика</a:t>
            </a:r>
          </a:p>
          <a:p>
            <a:pPr>
              <a:buFont typeface="Wingdings" panose="05000000000000000000" pitchFamily="2" charset="2"/>
              <a:buChar char="ü"/>
            </a:pPr>
            <a:r>
              <a:rPr lang="ru-RU" sz="2000" dirty="0">
                <a:latin typeface="Comic Sans MS" panose="030F0702030302020204" pitchFamily="66" charset="0"/>
              </a:rPr>
              <a:t>мимическая гимнастика</a:t>
            </a:r>
          </a:p>
          <a:p>
            <a:pPr>
              <a:buFont typeface="Wingdings" panose="05000000000000000000" pitchFamily="2" charset="2"/>
              <a:buChar char="ü"/>
            </a:pPr>
            <a:r>
              <a:rPr lang="ru-RU" sz="2000" dirty="0">
                <a:latin typeface="Comic Sans MS" panose="030F0702030302020204" pitchFamily="66" charset="0"/>
              </a:rPr>
              <a:t>визуализация</a:t>
            </a:r>
          </a:p>
          <a:p>
            <a:pPr>
              <a:buFont typeface="Wingdings" panose="05000000000000000000" pitchFamily="2" charset="2"/>
              <a:buChar char="ü"/>
            </a:pPr>
            <a:r>
              <a:rPr lang="ru-RU" sz="2000" dirty="0">
                <a:latin typeface="Comic Sans MS" panose="030F0702030302020204" pitchFamily="66" charset="0"/>
              </a:rPr>
              <a:t>игры с правилами </a:t>
            </a:r>
          </a:p>
        </p:txBody>
      </p:sp>
      <p:pic>
        <p:nvPicPr>
          <p:cNvPr id="4" name="Picture 2" descr="C:\Users\user\Desktop\Лебедева Инна\Выступления\Игра с правилами саморегуляция\Род собрание\Bez-imeni-1-11.jpg"/>
          <p:cNvPicPr>
            <a:picLocks noChangeAspect="1" noChangeArrowheads="1"/>
          </p:cNvPicPr>
          <p:nvPr/>
        </p:nvPicPr>
        <p:blipFill>
          <a:blip r:embed="rId2" cstate="print"/>
          <a:srcRect/>
          <a:stretch>
            <a:fillRect/>
          </a:stretch>
        </p:blipFill>
        <p:spPr bwMode="auto">
          <a:xfrm>
            <a:off x="2038004" y="3926548"/>
            <a:ext cx="4766244" cy="2502278"/>
          </a:xfrm>
          <a:prstGeom prst="rect">
            <a:avLst/>
          </a:prstGeom>
          <a:noFill/>
        </p:spPr>
      </p:pic>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1">
                    <a:lumMod val="75000"/>
                  </a:schemeClr>
                </a:solidFill>
                <a:latin typeface="Comic Sans MS" panose="030F0702030302020204" pitchFamily="66" charset="0"/>
              </a:rPr>
              <a:t>Игра- школа произвольного поведения</a:t>
            </a:r>
          </a:p>
        </p:txBody>
      </p:sp>
      <p:sp>
        <p:nvSpPr>
          <p:cNvPr id="3" name="Объект 2"/>
          <p:cNvSpPr>
            <a:spLocks noGrp="1"/>
          </p:cNvSpPr>
          <p:nvPr>
            <p:ph sz="quarter" idx="1"/>
          </p:nvPr>
        </p:nvSpPr>
        <p:spPr>
          <a:xfrm>
            <a:off x="457200" y="1417638"/>
            <a:ext cx="7467600" cy="5158901"/>
          </a:xfrm>
        </p:spPr>
        <p:txBody>
          <a:bodyPr/>
          <a:lstStyle/>
          <a:p>
            <a:pPr marL="0" indent="0" algn="just">
              <a:buNone/>
            </a:pPr>
            <a:r>
              <a:rPr lang="ru-RU" dirty="0">
                <a:latin typeface="Comic Sans MS" panose="030F0702030302020204" pitchFamily="66" charset="0"/>
              </a:rPr>
              <a:t>	Следуя правилам игры, ребенок подчиняет свое импульсивное поведение задаче их выполнения. </a:t>
            </a:r>
          </a:p>
          <a:p>
            <a:pPr marL="0" indent="0" algn="just">
              <a:buNone/>
            </a:pPr>
            <a:r>
              <a:rPr lang="ru-RU" dirty="0">
                <a:latin typeface="Comic Sans MS" panose="030F0702030302020204" pitchFamily="66" charset="0"/>
              </a:rPr>
              <a:t>	Правила в игре есть правила для самого себя, правила внутреннего самоограничения и самоопределения.</a:t>
            </a:r>
          </a:p>
          <a:p>
            <a:pPr marL="0" indent="0" algn="r">
              <a:buNone/>
            </a:pPr>
            <a:r>
              <a:rPr lang="ru-RU" dirty="0"/>
              <a:t>                                                     </a:t>
            </a:r>
            <a:r>
              <a:rPr lang="ru-RU" sz="2000" dirty="0"/>
              <a:t>Д.Б. </a:t>
            </a:r>
            <a:r>
              <a:rPr lang="ru-RU" sz="2000" dirty="0" err="1"/>
              <a:t>Эльконин</a:t>
            </a:r>
            <a:endParaRPr lang="ru-RU" sz="2000" dirty="0"/>
          </a:p>
        </p:txBody>
      </p:sp>
      <p:pic>
        <p:nvPicPr>
          <p:cNvPr id="3074" name="Picture 2" descr="C:\Users\Муззук\Desktop\Лебедева Инна\Игра с правилами саморегуляция\199e2d703345e2eabb17bf3e8f05b9c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87"/>
          <a:stretch/>
        </p:blipFill>
        <p:spPr bwMode="auto">
          <a:xfrm>
            <a:off x="2483768" y="3815764"/>
            <a:ext cx="3384376" cy="253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91093"/>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784764" y="768927"/>
            <a:ext cx="3048000" cy="1295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134772" y="856446"/>
            <a:ext cx="2362200" cy="954107"/>
          </a:xfrm>
          <a:prstGeom prst="rect">
            <a:avLst/>
          </a:prstGeom>
          <a:noFill/>
        </p:spPr>
        <p:txBody>
          <a:bodyPr wrap="square" rtlCol="0">
            <a:spAutoFit/>
          </a:bodyPr>
          <a:lstStyle/>
          <a:p>
            <a:pPr algn="ctr"/>
            <a:r>
              <a:rPr lang="ru-RU" sz="2800" b="1" dirty="0">
                <a:solidFill>
                  <a:schemeClr val="accent1">
                    <a:lumMod val="75000"/>
                  </a:schemeClr>
                </a:solidFill>
                <a:latin typeface="Comic Sans MS" panose="030F0702030302020204" pitchFamily="66" charset="0"/>
              </a:rPr>
              <a:t>Игры с правилами</a:t>
            </a:r>
          </a:p>
        </p:txBody>
      </p:sp>
      <p:sp>
        <p:nvSpPr>
          <p:cNvPr id="8" name="Прямоугольник 7"/>
          <p:cNvSpPr/>
          <p:nvPr/>
        </p:nvSpPr>
        <p:spPr>
          <a:xfrm>
            <a:off x="547254" y="2057400"/>
            <a:ext cx="2428009"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Comic Sans MS" panose="030F0702030302020204" pitchFamily="66" charset="0"/>
              </a:rPr>
              <a:t>Игры на развитие координации </a:t>
            </a:r>
            <a:endParaRPr lang="ru-RU" b="1" dirty="0">
              <a:latin typeface="Comic Sans MS" panose="030F0702030302020204" pitchFamily="66" charset="0"/>
            </a:endParaRPr>
          </a:p>
        </p:txBody>
      </p:sp>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74617" y="3405760"/>
            <a:ext cx="2860964" cy="93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228" y="4876799"/>
            <a:ext cx="2511136"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413853"/>
            <a:ext cx="31242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67345"/>
            <a:ext cx="266699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47800" y="3421295"/>
            <a:ext cx="2590800" cy="923330"/>
          </a:xfrm>
          <a:prstGeom prst="rect">
            <a:avLst/>
          </a:prstGeom>
          <a:noFill/>
        </p:spPr>
        <p:txBody>
          <a:bodyPr wrap="square" rtlCol="0">
            <a:spAutoFit/>
          </a:bodyPr>
          <a:lstStyle/>
          <a:p>
            <a:pPr algn="ctr"/>
            <a:r>
              <a:rPr lang="ru-RU" b="1" dirty="0">
                <a:latin typeface="Comic Sans MS" panose="030F0702030302020204" pitchFamily="66" charset="0"/>
              </a:rPr>
              <a:t>Игры на развитие межполушарного взаимодействия</a:t>
            </a:r>
          </a:p>
        </p:txBody>
      </p:sp>
      <p:sp>
        <p:nvSpPr>
          <p:cNvPr id="11" name="TextBox 10"/>
          <p:cNvSpPr txBox="1"/>
          <p:nvPr/>
        </p:nvSpPr>
        <p:spPr>
          <a:xfrm>
            <a:off x="3259643" y="4933246"/>
            <a:ext cx="2216547" cy="646331"/>
          </a:xfrm>
          <a:prstGeom prst="rect">
            <a:avLst/>
          </a:prstGeom>
          <a:noFill/>
        </p:spPr>
        <p:txBody>
          <a:bodyPr wrap="square" rtlCol="0">
            <a:spAutoFit/>
          </a:bodyPr>
          <a:lstStyle/>
          <a:p>
            <a:pPr algn="ctr"/>
            <a:r>
              <a:rPr lang="ru-RU" b="1" dirty="0">
                <a:latin typeface="Comic Sans MS" panose="030F0702030302020204" pitchFamily="66" charset="0"/>
              </a:rPr>
              <a:t>Игры с переключением</a:t>
            </a:r>
          </a:p>
        </p:txBody>
      </p:sp>
      <p:sp>
        <p:nvSpPr>
          <p:cNvPr id="12" name="TextBox 11"/>
          <p:cNvSpPr txBox="1"/>
          <p:nvPr/>
        </p:nvSpPr>
        <p:spPr>
          <a:xfrm>
            <a:off x="4953000" y="3563152"/>
            <a:ext cx="3124190" cy="646331"/>
          </a:xfrm>
          <a:prstGeom prst="rect">
            <a:avLst/>
          </a:prstGeom>
          <a:noFill/>
        </p:spPr>
        <p:txBody>
          <a:bodyPr wrap="square" rtlCol="0">
            <a:spAutoFit/>
          </a:bodyPr>
          <a:lstStyle/>
          <a:p>
            <a:pPr algn="ctr"/>
            <a:r>
              <a:rPr lang="ru-RU" b="1" dirty="0">
                <a:latin typeface="Comic Sans MS" panose="030F0702030302020204" pitchFamily="66" charset="0"/>
              </a:rPr>
              <a:t>Игры на развитие внимания</a:t>
            </a:r>
          </a:p>
        </p:txBody>
      </p:sp>
      <p:sp>
        <p:nvSpPr>
          <p:cNvPr id="13" name="TextBox 12"/>
          <p:cNvSpPr txBox="1"/>
          <p:nvPr/>
        </p:nvSpPr>
        <p:spPr>
          <a:xfrm>
            <a:off x="5867401" y="2003781"/>
            <a:ext cx="2666998" cy="646331"/>
          </a:xfrm>
          <a:prstGeom prst="rect">
            <a:avLst/>
          </a:prstGeom>
          <a:noFill/>
        </p:spPr>
        <p:txBody>
          <a:bodyPr wrap="square" rtlCol="0">
            <a:spAutoFit/>
          </a:bodyPr>
          <a:lstStyle/>
          <a:p>
            <a:pPr algn="ctr"/>
            <a:r>
              <a:rPr lang="ru-RU" b="1" dirty="0">
                <a:latin typeface="Comic Sans MS" panose="030F0702030302020204" pitchFamily="66" charset="0"/>
              </a:rPr>
              <a:t>Игры со</a:t>
            </a:r>
          </a:p>
          <a:p>
            <a:pPr algn="ctr"/>
            <a:r>
              <a:rPr lang="ru-RU" b="1" dirty="0">
                <a:latin typeface="Comic Sans MS" panose="030F0702030302020204" pitchFamily="66" charset="0"/>
              </a:rPr>
              <a:t>«стоп-сигналом»</a:t>
            </a:r>
          </a:p>
        </p:txBody>
      </p:sp>
      <p:cxnSp>
        <p:nvCxnSpPr>
          <p:cNvPr id="18" name="Прямая со стрелкой 17"/>
          <p:cNvCxnSpPr/>
          <p:nvPr/>
        </p:nvCxnSpPr>
        <p:spPr>
          <a:xfrm flipH="1">
            <a:off x="2133600" y="1538418"/>
            <a:ext cx="651164" cy="443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3352800" y="2016864"/>
            <a:ext cx="457200" cy="1259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4429992" y="2016864"/>
            <a:ext cx="0" cy="2555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4800600" y="2064327"/>
            <a:ext cx="550719" cy="1059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4" idx="6"/>
          </p:cNvCxnSpPr>
          <p:nvPr/>
        </p:nvCxnSpPr>
        <p:spPr>
          <a:xfrm>
            <a:off x="5832764" y="1416627"/>
            <a:ext cx="796636" cy="393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435191"/>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7200" cy="1138138"/>
          </a:xfrm>
        </p:spPr>
        <p:txBody>
          <a:bodyPr>
            <a:normAutofit fontScale="90000"/>
          </a:bodyPr>
          <a:lstStyle/>
          <a:p>
            <a:pPr algn="ctr"/>
            <a:br>
              <a:rPr lang="ru-RU" b="1" dirty="0">
                <a:solidFill>
                  <a:schemeClr val="accent1">
                    <a:lumMod val="75000"/>
                  </a:schemeClr>
                </a:solidFill>
              </a:rPr>
            </a:br>
            <a:br>
              <a:rPr lang="ru-RU" b="1" dirty="0">
                <a:solidFill>
                  <a:schemeClr val="accent1">
                    <a:lumMod val="75000"/>
                  </a:schemeClr>
                </a:solidFill>
              </a:rPr>
            </a:br>
            <a:r>
              <a:rPr lang="ru-RU" b="1" dirty="0">
                <a:solidFill>
                  <a:schemeClr val="accent1">
                    <a:lumMod val="75000"/>
                  </a:schemeClr>
                </a:solidFill>
                <a:latin typeface="Comic Sans MS" panose="030F0702030302020204" pitchFamily="66" charset="0"/>
              </a:rPr>
              <a:t>Игры на развитие координации движения, умения управлять своим телом:</a:t>
            </a:r>
            <a:br>
              <a:rPr lang="ru-RU" b="1" dirty="0">
                <a:solidFill>
                  <a:schemeClr val="accent1">
                    <a:lumMod val="75000"/>
                  </a:schemeClr>
                </a:solidFill>
              </a:rPr>
            </a:br>
            <a:endParaRPr lang="ru-RU" dirty="0"/>
          </a:p>
        </p:txBody>
      </p:sp>
      <p:sp>
        <p:nvSpPr>
          <p:cNvPr id="3" name="Содержимое 2"/>
          <p:cNvSpPr>
            <a:spLocks noGrp="1"/>
          </p:cNvSpPr>
          <p:nvPr>
            <p:ph sz="quarter" idx="1"/>
          </p:nvPr>
        </p:nvSpPr>
        <p:spPr>
          <a:xfrm>
            <a:off x="609600" y="1052736"/>
            <a:ext cx="7315200" cy="5421216"/>
          </a:xfrm>
        </p:spPr>
        <p:txBody>
          <a:bodyPr/>
          <a:lstStyle/>
          <a:p>
            <a:pPr marL="285750" indent="-285750"/>
            <a:r>
              <a:rPr lang="ru-RU" sz="2000" dirty="0">
                <a:solidFill>
                  <a:schemeClr val="accent2">
                    <a:lumMod val="75000"/>
                  </a:schemeClr>
                </a:solidFill>
                <a:latin typeface="Comic Sans MS" panose="030F0702030302020204" pitchFamily="66" charset="0"/>
              </a:rPr>
              <a:t>«Надоедливая муха»</a:t>
            </a:r>
          </a:p>
          <a:p>
            <a:pPr marL="285750" indent="-285750"/>
            <a:r>
              <a:rPr lang="ru-RU" sz="2000" dirty="0">
                <a:solidFill>
                  <a:schemeClr val="accent2">
                    <a:lumMod val="75000"/>
                  </a:schemeClr>
                </a:solidFill>
                <a:latin typeface="Comic Sans MS" panose="030F0702030302020204" pitchFamily="66" charset="0"/>
              </a:rPr>
              <a:t> «Скалолаз»</a:t>
            </a:r>
          </a:p>
          <a:p>
            <a:pPr marL="285750" indent="-285750"/>
            <a:r>
              <a:rPr lang="ru-RU" sz="2000" dirty="0">
                <a:solidFill>
                  <a:schemeClr val="accent2">
                    <a:lumMod val="75000"/>
                  </a:schemeClr>
                </a:solidFill>
                <a:latin typeface="Comic Sans MS" panose="030F0702030302020204" pitchFamily="66" charset="0"/>
              </a:rPr>
              <a:t> «Я кубик несу и не уроню»</a:t>
            </a:r>
          </a:p>
          <a:p>
            <a:pPr marL="285750" indent="-285750"/>
            <a:r>
              <a:rPr lang="ru-RU" sz="2000" dirty="0">
                <a:solidFill>
                  <a:schemeClr val="accent2">
                    <a:lumMod val="75000"/>
                  </a:schemeClr>
                </a:solidFill>
                <a:latin typeface="Comic Sans MS" panose="030F0702030302020204" pitchFamily="66" charset="0"/>
              </a:rPr>
              <a:t>«Стойкий оловянный солдатик»</a:t>
            </a:r>
          </a:p>
          <a:p>
            <a:pPr marL="285750" indent="-285750"/>
            <a:r>
              <a:rPr lang="ru-RU" sz="2000" dirty="0">
                <a:solidFill>
                  <a:schemeClr val="accent2">
                    <a:lumMod val="75000"/>
                  </a:schemeClr>
                </a:solidFill>
                <a:latin typeface="Comic Sans MS" panose="030F0702030302020204" pitchFamily="66" charset="0"/>
              </a:rPr>
              <a:t>«Канон»</a:t>
            </a:r>
          </a:p>
          <a:p>
            <a:pPr marL="285750" indent="-285750"/>
            <a:r>
              <a:rPr lang="ru-RU" sz="2000" dirty="0">
                <a:solidFill>
                  <a:schemeClr val="accent2">
                    <a:lumMod val="75000"/>
                  </a:schemeClr>
                </a:solidFill>
                <a:latin typeface="Comic Sans MS" panose="030F0702030302020204" pitchFamily="66" charset="0"/>
              </a:rPr>
              <a:t> «Резиночка»</a:t>
            </a:r>
          </a:p>
          <a:p>
            <a:pPr marL="285750" indent="-285750"/>
            <a:r>
              <a:rPr lang="ru-RU" sz="2000" dirty="0">
                <a:solidFill>
                  <a:schemeClr val="accent2">
                    <a:lumMod val="75000"/>
                  </a:schemeClr>
                </a:solidFill>
                <a:latin typeface="Comic Sans MS" panose="030F0702030302020204" pitchFamily="66" charset="0"/>
              </a:rPr>
              <a:t>«Черепашьи бега»</a:t>
            </a:r>
          </a:p>
          <a:p>
            <a:pPr marL="285750" indent="-285750"/>
            <a:r>
              <a:rPr lang="ru-RU" sz="2000" dirty="0">
                <a:solidFill>
                  <a:schemeClr val="accent2">
                    <a:lumMod val="75000"/>
                  </a:schemeClr>
                </a:solidFill>
                <a:latin typeface="Comic Sans MS" panose="030F0702030302020204" pitchFamily="66" charset="0"/>
              </a:rPr>
              <a:t>«Прогулка в лес»</a:t>
            </a:r>
          </a:p>
          <a:p>
            <a:pPr marL="285750" indent="-285750"/>
            <a:endParaRPr lang="ru-RU" sz="2000" dirty="0">
              <a:latin typeface="Comic Sans MS" panose="030F0702030302020204" pitchFamily="66" charset="0"/>
            </a:endParaRPr>
          </a:p>
          <a:p>
            <a:endParaRPr lang="ru-RU" dirty="0"/>
          </a:p>
        </p:txBody>
      </p:sp>
      <p:pic>
        <p:nvPicPr>
          <p:cNvPr id="6" name="Picture 3" descr="C:\Users\user\Desktop\Лебедева Инна\Выступления\Игра с правилами саморегуляция\Род собрание\unnamed.jpg"/>
          <p:cNvPicPr>
            <a:picLocks noChangeAspect="1" noChangeArrowheads="1"/>
          </p:cNvPicPr>
          <p:nvPr/>
        </p:nvPicPr>
        <p:blipFill>
          <a:blip r:embed="rId2"/>
          <a:srcRect/>
          <a:stretch>
            <a:fillRect/>
          </a:stretch>
        </p:blipFill>
        <p:spPr bwMode="auto">
          <a:xfrm>
            <a:off x="3419872" y="3465595"/>
            <a:ext cx="4320480" cy="2195653"/>
          </a:xfrm>
          <a:prstGeom prst="rect">
            <a:avLst/>
          </a:prstGeom>
          <a:noFill/>
        </p:spPr>
      </p:pic>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a:solidFill>
                  <a:schemeClr val="accent1">
                    <a:lumMod val="75000"/>
                  </a:schemeClr>
                </a:solidFill>
                <a:latin typeface="Comic Sans MS" panose="030F0702030302020204" pitchFamily="66" charset="0"/>
              </a:rPr>
              <a:t>Игра: «Надоедливая муха»</a:t>
            </a:r>
            <a:endParaRPr lang="ru-RU" dirty="0">
              <a:latin typeface="Comic Sans MS" panose="030F0702030302020204" pitchFamily="66" charset="0"/>
            </a:endParaRPr>
          </a:p>
        </p:txBody>
      </p:sp>
      <p:sp>
        <p:nvSpPr>
          <p:cNvPr id="3" name="Объект 2"/>
          <p:cNvSpPr>
            <a:spLocks noGrp="1"/>
          </p:cNvSpPr>
          <p:nvPr>
            <p:ph sz="quarter" idx="1"/>
          </p:nvPr>
        </p:nvSpPr>
        <p:spPr>
          <a:xfrm>
            <a:off x="793955" y="5257799"/>
            <a:ext cx="7467600" cy="1139952"/>
          </a:xfrm>
        </p:spPr>
        <p:txBody>
          <a:bodyPr>
            <a:normAutofit/>
          </a:bodyPr>
          <a:lstStyle/>
          <a:p>
            <a:pPr marL="0" indent="0">
              <a:buNone/>
            </a:pPr>
            <a:r>
              <a:rPr lang="ru-RU" sz="1800" b="1" dirty="0">
                <a:latin typeface="Comic Sans MS" panose="030F0702030302020204" pitchFamily="66" charset="0"/>
              </a:rPr>
              <a:t>Ход игры</a:t>
            </a:r>
            <a:r>
              <a:rPr lang="ru-RU" sz="1800" dirty="0">
                <a:latin typeface="Comic Sans MS" panose="030F0702030302020204" pitchFamily="66" charset="0"/>
              </a:rPr>
              <a:t>: Нужно пошевелить той частью тела, куда села муха.</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24745"/>
            <a:ext cx="5631904" cy="350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72299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11111E-6 6.66667E-6 C 0.00348 -0.01782 0.01876 -0.02661 0.03039 -0.03448 C 0.04046 -0.03379 0.0507 -0.03425 0.06077 -0.0324 C 0.06251 -0.03217 0.06372 -0.02939 0.06529 -0.02823 C 0.07345 -0.02198 0.08039 -0.01319 0.08942 -0.01018 C 0.0915 -0.00254 0.09341 -0.00046 0.09862 0.00394 C 0.10643 0.01991 0.11077 0.03982 0.11372 0.05857 C 0.1132 0.06991 0.11338 0.08149 0.11216 0.09283 C 0.11112 0.10209 0.09914 0.11065 0.09411 0.11505 C 0.08803 0.11436 0.08178 0.11459 0.07588 0.11297 C 0.07084 0.11158 0.06772 0.09584 0.06529 0.09075 C 0.06338 0.08079 0.06129 0.07061 0.05921 0.06065 C 0.06042 0.0176 0.05591 -0.00138 0.07431 -0.03032 C 0.0797 -0.03865 0.08438 -0.04722 0.09254 -0.05046 C 0.10001 -0.06087 0.10956 -0.06851 0.1198 -0.07268 C 0.12883 -0.07198 0.13803 -0.07222 0.14706 -0.07083 C 0.15608 -0.06944 0.16546 -0.06365 0.17431 -0.06064 C 0.18838 -0.04837 0.1665 -0.06643 0.18647 -0.05462 C 0.18872 -0.05323 0.19029 -0.05022 0.19254 -0.0486 C 0.19845 -0.04421 0.20435 -0.03911 0.21077 -0.03634 C 0.21268 -0.03356 0.21442 -0.03032 0.21667 -0.02823 C 0.21806 -0.02708 0.21997 -0.02754 0.22136 -0.02638 C 0.23386 -0.01573 0.21876 -0.0236 0.23039 -0.01828 C 0.23612 -0.00647 0.23647 0.0051 0.23942 0.01806 C 0.2389 0.02478 0.23924 0.03172 0.23803 0.03843 C 0.23612 0.04862 0.21772 0.05325 0.21077 0.05649 C 0.18838 0.0507 0.19358 0.05371 0.18942 0.02223 C 0.19046 0.00741 0.19081 -0.0074 0.19254 -0.02222 C 0.19341 -0.02985 0.19966 -0.03587 0.20313 -0.0405 C 0.20921 -0.0486 0.21442 -0.05671 0.22275 -0.06064 C 0.22813 -0.06782 0.23681 -0.07152 0.24411 -0.07476 C 0.24983 -0.08286 0.24376 -0.07592 0.2547 -0.08078 C 0.26667 -0.0861 0.27674 -0.09235 0.28942 -0.0949 C 0.33647 -0.0912 0.38178 -0.07314 0.42883 -0.06874 C 0.43959 -0.06504 0.45105 -0.06272 0.46216 -0.06064 C 0.4672 -0.05833 0.46911 -0.05555 0.47275 -0.05046 C 0.47223 -0.04166 0.47345 -0.03263 0.47136 -0.0243 C 0.46928 -0.0162 0.46042 -0.01272 0.45608 -0.0081 C 0.45383 -0.00578 0.45227 -0.00231 0.45001 6.66667E-6 C 0.44567 0.0044 0.4349 0.00811 0.4349 0.00811 C 0.41251 0.00579 0.41615 0.01112 0.40608 -0.00601 C 0.40001 -0.03101 0.39515 -0.07708 0.40921 -0.0949 C 0.41216 -0.10694 0.42206 -0.10925 0.43039 -0.11319 C 0.47431 -0.11157 0.47518 -0.12152 0.49862 -0.10115 C 0.50608 -0.08518 0.50921 -0.06874 0.51216 -0.05046 C 0.51164 -0.02893 0.5172 0.00857 0.50313 0.02825 C 0.50122 0.03589 0.4974 0.03774 0.49411 0.04445 C 0.49133 0.0588 0.48334 0.072 0.48334 0.08681 " pathEditMode="relative" ptsTypes="fffffffffffffffffffffffffffffffffffffffffffffffA">
                                      <p:cBhvr>
                                        <p:cTn id="6" dur="2000" fill="hold"/>
                                        <p:tgtEl>
                                          <p:spTgt spid="410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48334 0.08681 C 0.48386 0.08403 0.48351 0.08102 0.48473 0.07871 C 0.48577 0.07662 0.48803 0.07639 0.48942 0.07477 C 0.50053 0.06181 0.49237 0.06667 0.50139 0.0625 C 0.51042 0.05116 0.52587 0.04514 0.53785 0.04236 C 0.54896 0.04306 0.56008 0.04329 0.57119 0.04445 C 0.57761 0.04514 0.58612 0.04931 0.59237 0.05047 C 0.59983 0.05394 0.60747 0.05602 0.61511 0.05857 C 0.62049 0.06389 0.62275 0.06875 0.62726 0.07477 C 0.63039 0.0831 0.63126 0.0882 0.63629 0.09491 C 0.64028 0.11019 0.64202 0.13033 0.63334 0.14352 C 0.63108 0.14699 0.629 0.15185 0.6257 0.15348 C 0.62275 0.15486 0.61667 0.15764 0.61667 0.15764 C 0.59966 0.1551 0.60539 0.16065 0.59688 0.14352 C 0.59584 0.14144 0.59445 0.13959 0.59393 0.13727 C 0.59237 0.13125 0.59098 0.12523 0.58942 0.11922 C 0.58889 0.11713 0.58785 0.1132 0.58785 0.1132 C 0.58837 0.10116 0.58785 0.08889 0.58942 0.07685 C 0.58994 0.07361 0.59219 0.0713 0.59393 0.06875 C 0.60157 0.05718 0.60973 0.04422 0.62119 0.04028 C 0.63091 0.03172 0.6323 0.03241 0.64532 0.03426 C 0.64688 0.03496 0.64862 0.03519 0.65001 0.03635 C 0.65226 0.03797 0.65383 0.04121 0.65608 0.04236 C 0.65886 0.04398 0.66216 0.04375 0.66511 0.04445 C 0.66962 0.04838 0.67414 0.05047 0.67865 0.05463 C 0.68455 0.06598 0.6783 0.05602 0.68785 0.06459 C 0.69098 0.06736 0.69428 0.07315 0.69688 0.07685 C 0.69896 0.08449 0.70174 0.09329 0.70608 0.09908 C 0.70764 0.125 0.71025 0.15023 0.71355 0.1757 C 0.71337 0.18473 0.71962 0.24167 0.70608 0.26065 C 0.70348 0.27084 0.69653 0.27732 0.6908 0.28473 C 0.68751 0.28889 0.67865 0.29283 0.67865 0.29283 C 0.67466 0.29213 0.66997 0.29398 0.66667 0.29098 C 0.66459 0.28912 0.66615 0.28403 0.66511 0.28079 C 0.66459 0.27894 0.66303 0.27824 0.66198 0.27685 C 0.65921 0.26459 0.65643 0.25278 0.65452 0.24028 C 0.65573 0.23056 0.65556 0.22477 0.6606 0.21806 C 0.66528 0.19746 0.6757 0.20672 0.69237 0.2081 C 0.71615 0.21366 0.72778 0.2382 0.7408 0.2625 C 0.74167 0.26412 0.74323 0.26505 0.74393 0.26667 C 0.75383 0.28959 0.74966 0.28588 0.75903 0.29908 C 0.75851 0.3294 0.76615 0.36273 0.75608 0.38982 C 0.75383 0.39584 0.74792 0.3956 0.74393 0.39792 C 0.72744 0.40764 0.71181 0.41482 0.69393 0.41806 C 0.67883 0.41736 0.66355 0.41736 0.64844 0.41621 C 0.64202 0.41574 0.63872 0.41088 0.63334 0.40602 C 0.63126 0.40417 0.62813 0.40486 0.6257 0.40394 C 0.61719 0.40047 0.60851 0.39746 0.60001 0.39398 C 0.58629 0.38056 0.60209 0.39422 0.58629 0.38588 C 0.58351 0.38449 0.58143 0.38125 0.57865 0.37986 C 0.57483 0.37778 0.56667 0.3757 0.56667 0.3757 C 0.56112 0.37107 0.55469 0.36644 0.54844 0.36366 C 0.53577 0.34676 0.54948 0.36389 0.53473 0.34954 C 0.52674 0.3419 0.53698 0.34885 0.52865 0.34144 C 0.52466 0.33773 0.52171 0.3375 0.51806 0.33334 C 0.51164 0.32616 0.5066 0.31644 0.49844 0.3132 C 0.49393 0.30417 0.48959 0.2963 0.48178 0.29283 C 0.47014 0.27824 0.4566 0.26783 0.44393 0.25463 C 0.43837 0.24885 0.43073 0.24306 0.4257 0.23635 C 0.4132 0.21968 0.42535 0.23102 0.41511 0.22223 C 0.41198 0.21644 0.40747 0.21204 0.40452 0.20602 C 0.39497 0.18704 0.38369 0.16783 0.36806 0.15764 C 0.36042 0.14167 0.37014 0.15903 0.3606 0.14954 C 0.35764 0.14676 0.35643 0.14098 0.35296 0.13935 C 0.34844 0.13727 0.34393 0.13542 0.33942 0.13334 C 0.32171 0.13473 0.31112 0.13079 0.30001 0.14746 " pathEditMode="relative" ptsTypes="fffffffffffffffffffffffffffffffffffffffffffffffffffffffffffffffffA">
                                      <p:cBhvr>
                                        <p:cTn id="10" dur="2000" fill="hold"/>
                                        <p:tgtEl>
                                          <p:spTgt spid="4101"/>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3 0.14746 C 0.30053 0.14468 0.30035 0.14167 0.30157 0.13935 C 0.30261 0.13727 0.30487 0.13704 0.30608 0.13542 C 0.31181 0.12801 0.31632 0.11852 0.32431 0.11528 C 0.33542 0.11875 0.33594 0.12546 0.34098 0.1375 C 0.34271 0.14167 0.34705 0.14954 0.34705 0.14954 C 0.34931 0.16111 0.35174 0.17269 0.35469 0.1838 C 0.35521 0.19468 0.35487 0.20556 0.35608 0.21621 C 0.35643 0.21921 0.35921 0.2213 0.35921 0.22431 C 0.35955 0.23542 0.36268 0.26945 0.35313 0.28287 C 0.34879 0.29931 0.33178 0.30903 0.3198 0.3132 C 0.31216 0.31968 0.30452 0.31968 0.29549 0.3213 C 0.26094 0.31875 0.27466 0.32338 0.25608 0.30718 C 0.25035 0.27338 0.25782 0.2581 0.28039 0.25046 C 0.29306 0.25116 0.30573 0.2507 0.31823 0.25255 C 0.32448 0.25347 0.3283 0.26574 0.3349 0.26875 C 0.33976 0.27477 0.34584 0.27755 0.35 0.28496 C 0.35261 0.28958 0.35764 0.29908 0.35764 0.29908 C 0.36077 0.31088 0.36563 0.32338 0.37136 0.33333 C 0.37327 0.34954 0.37744 0.36227 0.38195 0.37778 C 0.38438 0.38611 0.38577 0.39468 0.38941 0.40208 C 0.39063 0.41134 0.39202 0.4213 0.39393 0.43033 C 0.3948 0.43449 0.39705 0.44236 0.39705 0.44236 C 0.39653 0.44769 0.39601 0.45695 0.39393 0.46273 C 0.38733 0.48033 0.37587 0.48843 0.36216 0.49306 C 0.34184 0.51065 0.33247 0.49213 0.32275 0.47477 C 0.31789 0.4331 0.31962 0.4088 0.34393 0.38588 C 0.34948 0.38079 0.34879 0.37824 0.35608 0.3757 C 0.37796 0.37616 0.42778 0.37176 0.45764 0.38195 C 0.47014 0.39167 0.48316 0.39421 0.49705 0.39792 C 0.50799 0.40093 0.51789 0.40718 0.52882 0.41019 C 0.53976 0.41713 0.55191 0.41945 0.56216 0.42824 C 0.56667 0.43681 0.56441 0.43125 0.56667 0.44051 C 0.56771 0.44445 0.5698 0.45255 0.5698 0.45255 C 0.56858 0.48496 0.56962 0.52361 0.54098 0.53333 C 0.53195 0.53264 0.52257 0.53357 0.51372 0.53125 C 0.51146 0.53056 0.50816 0.51783 0.50608 0.51528 C 0.50382 0.50764 0.50035 0.50093 0.49862 0.49306 C 0.49584 0.48125 0.49653 0.47546 0.49254 0.46458 C 0.48994 0.44838 0.48785 0.43264 0.48646 0.41621 C 0.48559 0.37963 0.48733 0.35648 0.48195 0.32523 C 0.48247 0.30648 0.4816 0.2875 0.48334 0.26875 C 0.48369 0.26597 0.48681 0.26505 0.48803 0.26273 C 0.49063 0.25741 0.49115 0.25023 0.49393 0.24445 C 0.49671 0.22963 0.5007 0.21759 0.50313 0.20208 C 0.50209 0.19931 0.50191 0.1956 0.5 0.19398 C 0.49862 0.19283 0.49549 0.19607 0.49549 0.19607 " pathEditMode="relative" ptsTypes="ffffffffffffffffffffffffffffffffffffffffffffffA">
                                      <p:cBhvr>
                                        <p:cTn id="14" dur="2000" fill="hold"/>
                                        <p:tgtEl>
                                          <p:spTgt spid="4101"/>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49549 0.1963 C 0.50452 0.19699 0.51372 0.19653 0.52275 0.19838 C 0.52518 0.19884 0.53698 0.21343 0.53941 0.21667 C 0.54219 0.22778 0.54688 0.23681 0.55295 0.24491 C 0.55348 0.24769 0.55365 0.25046 0.55452 0.25301 C 0.55608 0.25741 0.56059 0.26505 0.56059 0.26505 C 0.56233 0.27384 0.56372 0.28264 0.56511 0.29144 C 0.56389 0.30972 0.56615 0.31482 0.55608 0.32361 C 0.54462 0.3206 0.54966 0.32107 0.54393 0.30949 C 0.54445 0.29607 0.54427 0.28264 0.54549 0.26921 C 0.54688 0.25371 0.5665 0.24329 0.5757 0.24074 C 0.57726 0.23935 0.57848 0.23681 0.58021 0.23681 C 0.5908 0.23634 0.60191 0.23519 0.61216 0.23889 C 0.61528 0.24005 0.6224 0.26227 0.6257 0.26713 C 0.63334 0.29653 0.63802 0.32709 0.64098 0.3581 C 0.64045 0.37361 0.64098 0.38912 0.63941 0.4044 C 0.63837 0.41435 0.62674 0.43334 0.61962 0.43681 C 0.58768 0.45209 0.55539 0.4669 0.52275 0.47917 C 0.51094 0.48357 0.49844 0.48171 0.48629 0.48334 C 0.45955 0.48264 0.43282 0.48264 0.40608 0.48125 C 0.40452 0.48125 0.40313 0.47963 0.40157 0.47917 C 0.3915 0.4757 0.38125 0.47246 0.37118 0.46921 C 0.36563 0.46736 0.35452 0.46296 0.35452 0.46296 C 0.35348 0.46088 0.35278 0.4588 0.35157 0.45695 C 0.3507 0.45556 0.34931 0.45463 0.34844 0.45301 C 0.34358 0.44329 0.34705 0.44746 0.34393 0.43889 C 0.34063 0.43009 0.3382 0.42199 0.33629 0.4125 C 0.33681 0.4044 0.33542 0.3956 0.33785 0.3882 C 0.33924 0.3838 0.34393 0.38287 0.34688 0.38033 C 0.35764 0.37084 0.38611 0.36921 0.4 0.36597 C 0.40973 0.3669 0.42084 0.36505 0.42882 0.37408 C 0.43316 0.37894 0.43941 0.39236 0.43941 0.39236 C 0.44132 0.40509 0.44479 0.41505 0.44098 0.42871 C 0.44011 0.43195 0.43664 0.43241 0.4349 0.43472 C 0.43334 0.43681 0.43125 0.44329 0.42882 0.44491 C 0.42275 0.44908 0.41424 0.45139 0.40764 0.45301 C 0.39098 0.47384 0.36094 0.46713 0.34236 0.45093 C 0.34132 0.44884 0.34063 0.44676 0.33941 0.44491 C 0.33802 0.44283 0.33611 0.44121 0.3349 0.43889 C 0.32969 0.4294 0.32622 0.41829 0.32118 0.40857 C 0.31927 0.39884 0.31598 0.39144 0.31354 0.38218 C 0.31302 0.37824 0.3132 0.37384 0.31216 0.37014 C 0.31164 0.36829 0.30955 0.36783 0.30903 0.36597 C 0.30035 0.33056 0.31372 0.36783 0.30452 0.34375 C 0.30313 0.33079 0.30382 0.33264 0.30157 0.32361 C 0.30052 0.31968 0.29948 0.31551 0.29844 0.31158 C 0.29792 0.30949 0.29688 0.30556 0.29688 0.30556 C 0.29427 0.27963 0.29844 0.24283 0.27275 0.24283 " pathEditMode="relative" ptsTypes="fffffffffffffffffffffffffffffffffffffffffffffffA">
                                      <p:cBhvr>
                                        <p:cTn id="18" dur="2000" fill="hold"/>
                                        <p:tgtEl>
                                          <p:spTgt spid="410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27274 0.24283 C 0.28021 0.23635 0.2783 0.23519 0.28785 0.23264 C 0.30295 0.23565 0.30642 0.24098 0.31823 0.25093 C 0.32847 0.25949 0.34149 0.26436 0.35295 0.26899 C 0.35781 0.2757 0.36319 0.27732 0.36823 0.28334 C 0.37552 0.29213 0.38125 0.30232 0.38941 0.30949 C 0.39306 0.325 0.38802 0.30695 0.39392 0.31968 C 0.39601 0.32408 0.39687 0.32917 0.39844 0.3338 C 0.40069 0.34098 0.40121 0.34723 0.40451 0.35394 C 0.40347 0.37848 0.40781 0.39676 0.38941 0.40232 C 0.38229 0.40973 0.37396 0.41412 0.3651 0.41667 C 0.36059 0.41806 0.35156 0.42061 0.35156 0.42061 C 0.32934 0.41621 0.32535 0.42153 0.31354 0.40649 C 0.30694 0.36806 0.30087 0.32524 0.3349 0.3176 C 0.35434 0.30672 0.37656 0.31297 0.39687 0.3176 C 0.4066 0.32524 0.41719 0.32709 0.42726 0.3338 C 0.43385 0.3382 0.43854 0.34098 0.44549 0.34375 C 0.45208 0.35301 0.44462 0.34422 0.46059 0.35186 C 0.46233 0.35278 0.46354 0.35486 0.4651 0.35602 C 0.4717 0.36042 0.47483 0.35996 0.48177 0.36412 C 0.48802 0.36783 0.49375 0.37269 0.5 0.37616 C 0.50503 0.37894 0.51059 0.38033 0.5151 0.38426 C 0.52031 0.38866 0.525 0.39399 0.53021 0.39838 C 0.53663 0.42315 0.54167 0.46088 0.51962 0.47107 C 0.51337 0.4794 0.50104 0.48357 0.49236 0.48727 C 0.48681 0.48658 0.48108 0.4875 0.47569 0.48519 C 0.47031 0.48287 0.46406 0.47153 0.45903 0.46713 C 0.45521 0.45949 0.45035 0.45278 0.44687 0.44491 C 0.44167 0.43311 0.44653 0.44028 0.4408 0.43264 C 0.43715 0.40625 0.42726 0.36019 0.45156 0.35186 C 0.46267 0.34051 0.47257 0.33797 0.48628 0.33565 C 0.50295 0.32894 0.5066 0.33241 0.53021 0.3338 C 0.53281 0.33449 0.53542 0.33426 0.53785 0.33565 C 0.53924 0.33635 0.53958 0.33889 0.5408 0.33982 C 0.54462 0.34236 0.54896 0.34375 0.55295 0.34584 C 0.5559 0.34746 0.56215 0.35 0.56215 0.35 C 0.58073 0.34537 0.58108 0.34561 0.59236 0.32963 C 0.59618 0.31482 0.5934 0.29699 0.58628 0.28519 C 0.58524 0.28334 0.5849 0.28056 0.58333 0.27917 C 0.5816 0.27755 0.57934 0.27778 0.57726 0.27709 C 0.56823 0.26922 0.55868 0.27524 0.54844 0.27524 " pathEditMode="relative" ptsTypes="ffffffffffffffffffffffffffffffffffffffffA">
                                      <p:cBhvr>
                                        <p:cTn id="22" dur="2000" fill="hold"/>
                                        <p:tgtEl>
                                          <p:spTgt spid="4101"/>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54844 0.27524 C 0.55001 0.27385 0.55122 0.27177 0.55296 0.2713 C 0.56372 0.26922 0.57258 0.28728 0.5816 0.29144 C 0.58768 0.29931 0.59098 0.30672 0.59844 0.31158 C 0.60209 0.32177 0.60573 0.32246 0.61198 0.32987 C 0.61771 0.33658 0.61823 0.33843 0.62275 0.34607 C 0.62466 0.35441 0.62796 0.36181 0.63021 0.37015 C 0.62969 0.38566 0.63108 0.4014 0.62865 0.41667 C 0.62796 0.42061 0.61615 0.43403 0.61355 0.43681 C 0.60817 0.4426 0.60452 0.45001 0.59844 0.4551 C 0.58716 0.46436 0.57501 0.46482 0.56181 0.46714 C 0.53525 0.46644 0.50851 0.46783 0.48178 0.46528 C 0.47136 0.46436 0.46181 0.45718 0.45139 0.4551 C 0.4382 0.44931 0.4257 0.44538 0.41198 0.44306 C 0.40053 0.43519 0.3882 0.43103 0.37865 0.41876 C 0.37692 0.41089 0.37414 0.40464 0.37275 0.39653 C 0.37431 0.38774 0.37379 0.37802 0.37726 0.37015 C 0.38143 0.36042 0.38768 0.38357 0.38785 0.38427 C 0.38733 0.39376 0.38855 0.40371 0.38629 0.41274 C 0.38525 0.41691 0.38108 0.41806 0.37865 0.42084 C 0.36094 0.44144 0.34115 0.44561 0.31806 0.44908 C 0.2783 0.44839 0.17952 0.47431 0.13629 0.41667 C 0.13577 0.41459 0.1356 0.41251 0.13473 0.41066 C 0.13403 0.40903 0.13247 0.40811 0.13178 0.40649 C 0.13091 0.40417 0.13108 0.40116 0.13021 0.39862 C 0.12952 0.3963 0.1283 0.39445 0.12726 0.39237 C 0.12205 0.36528 0.12327 0.33728 0.11962 0.30973 C 0.12014 0.28334 0.11928 0.25695 0.12119 0.23079 C 0.12136 0.22732 0.13073 0.21621 0.13178 0.21459 C 0.14115 0.20001 0.13126 0.20024 0.15001 0.19653 C 0.16442 0.19792 0.17084 0.19908 0.18334 0.20255 C 0.18785 0.20857 0.1908 0.21204 0.19688 0.21459 C 0.20209 0.21922 0.20678 0.22431 0.21198 0.22871 C 0.21997 0.23542 0.21598 0.2301 0.22275 0.23681 C 0.22414 0.2382 0.23195 0.24723 0.23473 0.24908 C 0.24462 0.25556 0.23386 0.24468 0.24532 0.2551 C 0.25192 0.26112 0.25799 0.27153 0.26355 0.27941 C 0.26459 0.28334 0.26667 0.29144 0.26667 0.29144 " pathEditMode="relative" ptsTypes="fffffffffffffffffffffffffffffffffffffA">
                                      <p:cBhvr>
                                        <p:cTn id="26" dur="2000" fill="hold"/>
                                        <p:tgtEl>
                                          <p:spTgt spid="410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27275 0.24283 C 0.28126 0.24075 0.2856 0.23797 0.29237 0.23079 C 0.29358 0.22964 0.2941 0.22732 0.29549 0.22663 C 0.31546 0.21505 0.33907 0.20973 0.3606 0.20649 C 0.37501 0.21065 0.38872 0.21667 0.40296 0.22061 C 0.40782 0.22709 0.41511 0.22871 0.42119 0.23265 C 0.42379 0.23612 0.42622 0.23936 0.42883 0.24283 C 0.42987 0.24422 0.43178 0.247 0.43178 0.247 C 0.43612 0.26343 0.44133 0.27802 0.44393 0.29538 C 0.44341 0.31019 0.44376 0.32501 0.44237 0.33982 C 0.44133 0.3507 0.42171 0.35371 0.41511 0.35602 C 0.40452 0.35533 0.39393 0.35579 0.38334 0.35394 C 0.37622 0.35278 0.37518 0.33241 0.37431 0.3257 C 0.37535 0.30626 0.37344 0.28612 0.37726 0.26714 C 0.38108 0.24792 0.39914 0.22292 0.4106 0.20857 C 0.41841 0.19885 0.42414 0.18542 0.43334 0.17825 C 0.45348 0.16227 0.46876 0.15116 0.49237 0.14792 C 0.56459 0.15024 0.54063 0.14144 0.5757 0.15996 C 0.58265 0.16922 0.59254 0.17802 0.59844 0.1882 C 0.60174 0.19399 0.60452 0.20047 0.60765 0.20649 C 0.60869 0.20857 0.6106 0.21251 0.6106 0.21251 C 0.61233 0.2213 0.61337 0.2301 0.61511 0.2389 C 0.60938 0.26737 0.61476 0.2595 0.59844 0.26505 C 0.59636 0.26714 0.5948 0.26991 0.59237 0.27107 C 0.58751 0.27339 0.57726 0.27524 0.57726 0.27524 C 0.5606 0.27454 0.54393 0.27547 0.52726 0.27315 C 0.52292 0.27246 0.50521 0.25533 0.50452 0.25487 C 0.49063 0.24399 0.47518 0.23519 0.46216 0.22269 C 0.44237 0.20394 0.42449 0.1639 0.41355 0.13589 C 0.41094 0.11991 0.4099 0.11158 0.40608 0.09538 C 0.40331 0.08311 0.39688 0.05903 0.39688 0.05903 C 0.39376 0.02246 0.38612 -0.02013 0.39844 -0.05416 C 0.40261 -0.08124 0.41025 -0.10555 0.41824 -0.13078 C 0.42379 -0.14837 0.42744 -0.16342 0.43942 -0.17523 C 0.44046 -0.178 0.44063 -0.18124 0.44237 -0.18333 C 0.4514 -0.19374 0.47396 -0.19328 0.48629 -0.19745 C 0.50452 -0.19675 0.52275 -0.19768 0.54098 -0.1956 C 0.54619 -0.1949 0.55105 -0.19143 0.55608 -0.18958 C 0.56459 -0.18634 0.57344 -0.18495 0.58178 -0.18148 C 0.61824 -0.16597 0.59428 -0.17152 0.61511 -0.16735 C 0.6257 -0.15995 0.63403 -0.1449 0.64549 -0.14097 C 0.654 -0.12939 0.66181 -0.11851 0.66824 -0.10462 C 0.66997 -0.0949 0.67032 -0.09166 0.6757 -0.08448 C 0.67657 -0.07731 0.68299 -0.05439 0.67431 -0.04999 C 0.67136 -0.0486 0.66824 -0.04884 0.66511 -0.04814 C 0.65956 -0.05092 0.65365 -0.05277 0.64844 -0.05624 C 0.64324 -0.05972 0.64462 -0.06342 0.64098 -0.06828 C 0.63525 -0.07592 0.62761 -0.08402 0.62119 -0.0905 C 0.61129 -0.11087 0.61407 -0.14143 0.62119 -0.16319 C 0.62431 -0.17268 0.63681 -0.1861 0.64237 -0.19351 C 0.65053 -0.20439 0.65712 -0.21689 0.66824 -0.22175 C 0.67952 -0.23286 0.69271 -0.23981 0.70452 -0.24999 C 0.70886 -0.25879 0.71181 -0.26365 0.71962 -0.2662 C 0.72396 -0.27198 0.73351 -0.27847 0.73942 -0.28032 C 0.75296 -0.28958 0.76702 -0.28356 0.78021 -0.27638 C 0.78473 -0.27384 0.78942 -0.27245 0.79393 -0.27036 C 0.79549 -0.26967 0.79844 -0.26828 0.79844 -0.26828 " pathEditMode="relative" ptsTypes="ffffffffffffffffffffffffffffffffffffffffffffffffffffffffA">
                                      <p:cBhvr>
                                        <p:cTn id="30" dur="2000" fill="hold"/>
                                        <p:tgtEl>
                                          <p:spTgt spid="41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9762"/>
          </a:xfrm>
        </p:spPr>
        <p:txBody>
          <a:bodyPr/>
          <a:lstStyle/>
          <a:p>
            <a:pPr algn="ctr"/>
            <a:r>
              <a:rPr lang="ru-RU" b="1" dirty="0">
                <a:solidFill>
                  <a:schemeClr val="accent1">
                    <a:lumMod val="75000"/>
                  </a:schemeClr>
                </a:solidFill>
                <a:latin typeface="Comic Sans MS" panose="030F0702030302020204" pitchFamily="66" charset="0"/>
              </a:rPr>
              <a:t>Игра: «Скалолаз»</a:t>
            </a:r>
          </a:p>
        </p:txBody>
      </p:sp>
      <p:sp>
        <p:nvSpPr>
          <p:cNvPr id="3" name="Объект 2"/>
          <p:cNvSpPr>
            <a:spLocks noGrp="1"/>
          </p:cNvSpPr>
          <p:nvPr>
            <p:ph sz="quarter" idx="1"/>
          </p:nvPr>
        </p:nvSpPr>
        <p:spPr>
          <a:xfrm>
            <a:off x="323528" y="914400"/>
            <a:ext cx="8136903" cy="5407152"/>
          </a:xfrm>
        </p:spPr>
        <p:txBody>
          <a:bodyPr/>
          <a:lstStyle/>
          <a:p>
            <a:pPr marL="0" indent="0" algn="just">
              <a:buNone/>
            </a:pPr>
            <a:r>
              <a:rPr lang="ru-RU" sz="1800" b="1" dirty="0">
                <a:latin typeface="Comic Sans MS" panose="030F0702030302020204" pitchFamily="66" charset="0"/>
              </a:rPr>
              <a:t>	Ход игры:</a:t>
            </a:r>
            <a:r>
              <a:rPr lang="ru-RU" sz="1800" dirty="0">
                <a:latin typeface="Comic Sans MS" panose="030F0702030302020204" pitchFamily="66" charset="0"/>
              </a:rPr>
              <a:t> возле стены лежит канат, это будет край  скалы, по которому альпинисту нужно будет пройти, держась за стену руками. При этом передвигаться он должен таким образом, что отрывать он может только одну опору, а три остальные должны быть зафиксированы. Опоры это две ноги и две руки. </a:t>
            </a:r>
          </a:p>
          <a:p>
            <a:pPr marL="0" indent="0">
              <a:buNone/>
            </a:pPr>
            <a:endParaRPr lang="ru-RU" dirty="0"/>
          </a:p>
        </p:txBody>
      </p:sp>
      <p:pic>
        <p:nvPicPr>
          <p:cNvPr id="5" name="Picture 3" descr="C:\Users\user\Desktop\Лебедева Инна\Выступления\Игра с правилами саморегуляция\Род собрание\1605728373_103467.jpg"/>
          <p:cNvPicPr>
            <a:picLocks noChangeAspect="1" noChangeArrowheads="1"/>
          </p:cNvPicPr>
          <p:nvPr/>
        </p:nvPicPr>
        <p:blipFill>
          <a:blip r:embed="rId2" cstate="print"/>
          <a:srcRect/>
          <a:stretch>
            <a:fillRect/>
          </a:stretch>
        </p:blipFill>
        <p:spPr bwMode="auto">
          <a:xfrm>
            <a:off x="3419873" y="3050718"/>
            <a:ext cx="3024336" cy="3270834"/>
          </a:xfrm>
          <a:prstGeom prst="rect">
            <a:avLst/>
          </a:prstGeom>
          <a:noFill/>
        </p:spPr>
      </p:pic>
    </p:spTree>
    <p:extLst>
      <p:ext uri="{BB962C8B-B14F-4D97-AF65-F5344CB8AC3E}">
        <p14:creationId xmlns:p14="http://schemas.microsoft.com/office/powerpoint/2010/main" val="1534409442"/>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solidFill>
                  <a:schemeClr val="accent1">
                    <a:lumMod val="75000"/>
                  </a:schemeClr>
                </a:solidFill>
                <a:latin typeface="Comic Sans MS" panose="030F0702030302020204" pitchFamily="66" charset="0"/>
              </a:rPr>
              <a:t>Игры на развитие межполушарного взаимодействия:</a:t>
            </a:r>
          </a:p>
        </p:txBody>
      </p:sp>
      <p:sp>
        <p:nvSpPr>
          <p:cNvPr id="3" name="Содержимое 2"/>
          <p:cNvSpPr>
            <a:spLocks noGrp="1"/>
          </p:cNvSpPr>
          <p:nvPr>
            <p:ph sz="quarter" idx="1"/>
          </p:nvPr>
        </p:nvSpPr>
        <p:spPr>
          <a:xfrm>
            <a:off x="755576" y="3880998"/>
            <a:ext cx="7169224" cy="2500330"/>
          </a:xfrm>
        </p:spPr>
        <p:txBody>
          <a:bodyPr>
            <a:normAutofit fontScale="85000" lnSpcReduction="20000"/>
          </a:bodyPr>
          <a:lstStyle/>
          <a:p>
            <a:pPr lvl="0">
              <a:buFont typeface="Wingdings" panose="05000000000000000000" pitchFamily="2" charset="2"/>
              <a:buChar char="ü"/>
            </a:pPr>
            <a:r>
              <a:rPr lang="ru-RU" sz="2100" dirty="0">
                <a:latin typeface="Comic Sans MS" panose="030F0702030302020204" pitchFamily="66" charset="0"/>
              </a:rPr>
              <a:t>«Считалочка – </a:t>
            </a:r>
            <a:r>
              <a:rPr lang="ru-RU" sz="2100" dirty="0" err="1">
                <a:latin typeface="Comic Sans MS" panose="030F0702030302020204" pitchFamily="66" charset="0"/>
              </a:rPr>
              <a:t>бормоталочка</a:t>
            </a:r>
            <a:r>
              <a:rPr lang="ru-RU" sz="2100" dirty="0">
                <a:latin typeface="Comic Sans MS" panose="030F0702030302020204" pitchFamily="66" charset="0"/>
              </a:rPr>
              <a:t>»</a:t>
            </a:r>
          </a:p>
          <a:p>
            <a:pPr lvl="0">
              <a:buFont typeface="Wingdings" panose="05000000000000000000" pitchFamily="2" charset="2"/>
              <a:buChar char="ü"/>
            </a:pPr>
            <a:r>
              <a:rPr lang="ru-RU" sz="2100" dirty="0">
                <a:latin typeface="Comic Sans MS" panose="030F0702030302020204" pitchFamily="66" charset="0"/>
              </a:rPr>
              <a:t>«Марш»</a:t>
            </a:r>
          </a:p>
          <a:p>
            <a:pPr lvl="0">
              <a:buFont typeface="Wingdings" panose="05000000000000000000" pitchFamily="2" charset="2"/>
              <a:buChar char="ü"/>
            </a:pPr>
            <a:r>
              <a:rPr lang="ru-RU" sz="2100" dirty="0">
                <a:latin typeface="Comic Sans MS" panose="030F0702030302020204" pitchFamily="66" charset="0"/>
              </a:rPr>
              <a:t>«Перекрестные шаги»</a:t>
            </a:r>
          </a:p>
          <a:p>
            <a:pPr lvl="0">
              <a:buFont typeface="Wingdings" panose="05000000000000000000" pitchFamily="2" charset="2"/>
              <a:buChar char="ü"/>
            </a:pPr>
            <a:r>
              <a:rPr lang="ru-RU" sz="2100" dirty="0">
                <a:latin typeface="Comic Sans MS" panose="030F0702030302020204" pitchFamily="66" charset="0"/>
              </a:rPr>
              <a:t>«Буратино»</a:t>
            </a:r>
          </a:p>
          <a:p>
            <a:pPr lvl="0">
              <a:buFont typeface="Wingdings" panose="05000000000000000000" pitchFamily="2" charset="2"/>
              <a:buChar char="ü"/>
            </a:pPr>
            <a:r>
              <a:rPr lang="ru-RU" sz="2100" dirty="0">
                <a:latin typeface="Comic Sans MS" panose="030F0702030302020204" pitchFamily="66" charset="0"/>
              </a:rPr>
              <a:t>«Молоток – утюг»</a:t>
            </a:r>
          </a:p>
          <a:p>
            <a:pPr lvl="0">
              <a:buFont typeface="Wingdings" panose="05000000000000000000" pitchFamily="2" charset="2"/>
              <a:buChar char="ü"/>
            </a:pPr>
            <a:r>
              <a:rPr lang="ru-RU" sz="2100" dirty="0">
                <a:latin typeface="Comic Sans MS" panose="030F0702030302020204" pitchFamily="66" charset="0"/>
              </a:rPr>
              <a:t>«Ухо-нос»</a:t>
            </a:r>
          </a:p>
          <a:p>
            <a:pPr lvl="0">
              <a:buFont typeface="Wingdings" panose="05000000000000000000" pitchFamily="2" charset="2"/>
              <a:buChar char="ü"/>
            </a:pPr>
            <a:r>
              <a:rPr lang="ru-RU" sz="2100" dirty="0">
                <a:latin typeface="Comic Sans MS" panose="030F0702030302020204" pitchFamily="66" charset="0"/>
              </a:rPr>
              <a:t>«Дирижер»</a:t>
            </a:r>
          </a:p>
          <a:p>
            <a:pPr lvl="0">
              <a:buFont typeface="Wingdings" panose="05000000000000000000" pitchFamily="2" charset="2"/>
              <a:buChar char="ü"/>
            </a:pPr>
            <a:r>
              <a:rPr lang="ru-RU" sz="2100" dirty="0">
                <a:latin typeface="Comic Sans MS" panose="030F0702030302020204" pitchFamily="66" charset="0"/>
              </a:rPr>
              <a:t>«Мельница»</a:t>
            </a:r>
          </a:p>
          <a:p>
            <a:pPr lvl="0">
              <a:buNone/>
            </a:pPr>
            <a:endParaRPr lang="ru-RU" dirty="0"/>
          </a:p>
          <a:p>
            <a:endParaRPr lang="ru-RU" dirty="0"/>
          </a:p>
        </p:txBody>
      </p:sp>
      <p:pic>
        <p:nvPicPr>
          <p:cNvPr id="5" name="Picture 2" descr="C:\Users\user\Desktop\Лебедева Инна\Выступления\Игра с правилами саморегуляция\Род собрание\b427f960f5bb2984bb7daa7cbb06e97a28.jpg"/>
          <p:cNvPicPr>
            <a:picLocks noChangeAspect="1" noChangeArrowheads="1"/>
          </p:cNvPicPr>
          <p:nvPr/>
        </p:nvPicPr>
        <p:blipFill>
          <a:blip r:embed="rId2"/>
          <a:srcRect l="4114" t="11140" r="5582" b="27296"/>
          <a:stretch>
            <a:fillRect/>
          </a:stretch>
        </p:blipFill>
        <p:spPr bwMode="auto">
          <a:xfrm>
            <a:off x="1928794" y="1357298"/>
            <a:ext cx="4881597" cy="2500330"/>
          </a:xfrm>
          <a:prstGeom prst="rect">
            <a:avLst/>
          </a:prstGeom>
          <a:noFill/>
        </p:spPr>
      </p:pic>
    </p:spTree>
  </p:cSld>
  <p:clrMapOvr>
    <a:masterClrMapping/>
  </p:clrMapOvr>
  <p:transition spd="med">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3101</TotalTime>
  <Words>794</Words>
  <Application>Microsoft Office PowerPoint</Application>
  <PresentationFormat>Экран (4:3)</PresentationFormat>
  <Paragraphs>124</Paragraphs>
  <Slides>18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Calibri</vt:lpstr>
      <vt:lpstr>Century Schoolbook</vt:lpstr>
      <vt:lpstr>Comic Sans MS</vt:lpstr>
      <vt:lpstr>Courier New</vt:lpstr>
      <vt:lpstr>Wingdings</vt:lpstr>
      <vt:lpstr>Wingdings 2</vt:lpstr>
      <vt:lpstr>Эркер</vt:lpstr>
      <vt:lpstr>Развитие регуляторных способностей  у дошкольников</vt:lpstr>
      <vt:lpstr>Определение</vt:lpstr>
      <vt:lpstr>Способы развития произвольной саморегуляции:</vt:lpstr>
      <vt:lpstr>Игра- школа произвольного поведения</vt:lpstr>
      <vt:lpstr>Презентация PowerPoint</vt:lpstr>
      <vt:lpstr>  Игры на развитие координации движения, умения управлять своим телом: </vt:lpstr>
      <vt:lpstr>Игра: «Надоедливая муха»</vt:lpstr>
      <vt:lpstr>Игра: «Скалолаз»</vt:lpstr>
      <vt:lpstr>Игры на развитие межполушарного взаимодействия:</vt:lpstr>
      <vt:lpstr>Игра: «Считалочка-бормоталочка»</vt:lpstr>
      <vt:lpstr>Игра: «Дирижер»</vt:lpstr>
      <vt:lpstr>Игры с переключением  (со сменой правил действий):</vt:lpstr>
      <vt:lpstr>Игра: «Транспорт»</vt:lpstr>
      <vt:lpstr>Игры на развитие внимания: </vt:lpstr>
      <vt:lpstr>Игра: «Красно-синяя таблица»</vt:lpstr>
      <vt:lpstr>Игры со «Стоп – сигналом»: </vt:lpstr>
      <vt:lpstr>Игра: «СОВА»</vt:lpstr>
      <vt:lpstr>Цитаты великих людей: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Andrey</dc:creator>
  <cp:lastModifiedBy>Пользователь</cp:lastModifiedBy>
  <cp:revision>123</cp:revision>
  <dcterms:created xsi:type="dcterms:W3CDTF">2019-10-26T22:38:53Z</dcterms:created>
  <dcterms:modified xsi:type="dcterms:W3CDTF">2025-10-06T04:44:55Z</dcterms:modified>
</cp:coreProperties>
</file>